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0" r:id="rId1"/>
    <p:sldMasterId id="2147483753" r:id="rId2"/>
    <p:sldMasterId id="2147483784" r:id="rId3"/>
  </p:sldMasterIdLst>
  <p:notesMasterIdLst>
    <p:notesMasterId r:id="rId25"/>
  </p:notesMasterIdLst>
  <p:sldIdLst>
    <p:sldId id="270" r:id="rId4"/>
    <p:sldId id="274" r:id="rId5"/>
    <p:sldId id="256" r:id="rId6"/>
    <p:sldId id="257" r:id="rId7"/>
    <p:sldId id="258" r:id="rId8"/>
    <p:sldId id="277" r:id="rId9"/>
    <p:sldId id="265" r:id="rId10"/>
    <p:sldId id="261" r:id="rId11"/>
    <p:sldId id="262" r:id="rId12"/>
    <p:sldId id="279" r:id="rId13"/>
    <p:sldId id="288" r:id="rId14"/>
    <p:sldId id="289" r:id="rId15"/>
    <p:sldId id="290" r:id="rId16"/>
    <p:sldId id="291" r:id="rId17"/>
    <p:sldId id="292" r:id="rId18"/>
    <p:sldId id="293" r:id="rId19"/>
    <p:sldId id="294" r:id="rId20"/>
    <p:sldId id="295" r:id="rId21"/>
    <p:sldId id="296" r:id="rId22"/>
    <p:sldId id="298" r:id="rId23"/>
    <p:sldId id="299" r:id="rId24"/>
  </p:sldIdLst>
  <p:sldSz cx="9144000" cy="6858000" type="screen4x3"/>
  <p:notesSz cx="6858000" cy="9144000"/>
  <p:custDataLst>
    <p:tags r:id="rId26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FF00"/>
    <a:srgbClr val="FF0000"/>
    <a:srgbClr val="0066FF"/>
    <a:srgbClr val="00FFFF"/>
    <a:srgbClr val="FF00FF"/>
    <a:srgbClr val="0000FF"/>
    <a:srgbClr val="00CC66"/>
    <a:srgbClr val="00FF00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182" autoAdjust="0"/>
  </p:normalViewPr>
  <p:slideViewPr>
    <p:cSldViewPr>
      <p:cViewPr varScale="1">
        <p:scale>
          <a:sx n="69" d="100"/>
          <a:sy n="69" d="100"/>
        </p:scale>
        <p:origin x="690" y="7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gs" Target="tags/tag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fld id="{B000DA46-B7B0-44F3-9AA0-11A5F08D2B6F}" type="slidenum">
              <a:rPr lang="en-US" altLang="vi-VN"/>
              <a:pPr/>
              <a:t>‹#›</a:t>
            </a:fld>
            <a:endParaRPr lang="en-US" alt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D8F8E8B-AB71-44CB-9888-C51BAE310A93}" type="slidenum">
              <a:rPr lang="en-US" altLang="vi-VN" sz="1200">
                <a:latin typeface="Arial" panose="020B0604020202020204" pitchFamily="34" charset="0"/>
              </a:rPr>
              <a:pPr/>
              <a:t>5</a:t>
            </a:fld>
            <a:endParaRPr lang="en-US" altLang="vi-VN" sz="1200">
              <a:latin typeface="Arial" panose="020B0604020202020204" pitchFamily="34" charset="0"/>
            </a:endParaRPr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vi-VN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7F46191-3FE7-40DB-A2BA-D12D1711AF9D}" type="slidenum">
              <a:rPr lang="en-US" altLang="vi-VN" sz="1200">
                <a:latin typeface="Arial" panose="020B0604020202020204" pitchFamily="34" charset="0"/>
              </a:rPr>
              <a:pPr/>
              <a:t>6</a:t>
            </a:fld>
            <a:endParaRPr lang="en-US" altLang="vi-VN" sz="1200">
              <a:latin typeface="Arial" panose="020B0604020202020204" pitchFamily="34" charset="0"/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vi-VN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22233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0DA46-B7B0-44F3-9AA0-11A5F08D2B6F}" type="slidenum">
              <a:rPr lang="en-US" altLang="vi-VN" smtClean="0"/>
              <a:pPr/>
              <a:t>8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1672533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F8B85E-3DBF-4063-A1BA-A8A11B405A6E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175925504"/>
      </p:ext>
    </p:extLst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535AD9-214A-4EFE-830E-DBB340D13448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200279366"/>
      </p:ext>
    </p:extLst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10B8E3-A0BB-48F7-9CCC-483EC9453E36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090260728"/>
      </p:ext>
    </p:extLst>
  </p:cSld>
  <p:clrMapOvr>
    <a:masterClrMapping/>
  </p:clrMapOvr>
  <p:transition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92100"/>
            <a:ext cx="8229600" cy="5727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865605-3CE9-43E6-AADB-0A287767F246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29402742"/>
      </p:ext>
    </p:extLst>
  </p:cSld>
  <p:clrMapOvr>
    <a:masterClrMapping/>
  </p:clrMapOvr>
  <p:transition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E934FF-F4E1-47C5-9CA5-30A81DDE2BE4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5/17/2020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561BA9-CDCF-4958-B8AB-66F3BF063E13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48490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E934FF-F4E1-47C5-9CA5-30A81DDE2BE4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5/17/2020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561BA9-CDCF-4958-B8AB-66F3BF063E13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94222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E934FF-F4E1-47C5-9CA5-30A81DDE2BE4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5/17/2020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561BA9-CDCF-4958-B8AB-66F3BF063E13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15323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E934FF-F4E1-47C5-9CA5-30A81DDE2BE4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5/17/2020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561BA9-CDCF-4958-B8AB-66F3BF063E13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72824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E934FF-F4E1-47C5-9CA5-30A81DDE2BE4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5/17/2020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561BA9-CDCF-4958-B8AB-66F3BF063E13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08672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E934FF-F4E1-47C5-9CA5-30A81DDE2BE4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5/17/2020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561BA9-CDCF-4958-B8AB-66F3BF063E13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28521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E934FF-F4E1-47C5-9CA5-30A81DDE2BE4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5/17/2020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561BA9-CDCF-4958-B8AB-66F3BF063E13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92145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4F5349-DD62-4281-AD37-331A83593E87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279980368"/>
      </p:ext>
    </p:extLst>
  </p:cSld>
  <p:clrMapOvr>
    <a:masterClrMapping/>
  </p:clrMapOvr>
  <p:transition>
    <p:rand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E934FF-F4E1-47C5-9CA5-30A81DDE2BE4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5/17/2020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561BA9-CDCF-4958-B8AB-66F3BF063E13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987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E934FF-F4E1-47C5-9CA5-30A81DDE2BE4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5/17/2020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561BA9-CDCF-4958-B8AB-66F3BF063E13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18225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E934FF-F4E1-47C5-9CA5-30A81DDE2BE4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5/17/2020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561BA9-CDCF-4958-B8AB-66F3BF063E13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6390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E934FF-F4E1-47C5-9CA5-30A81DDE2BE4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5/17/2020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561BA9-CDCF-4958-B8AB-66F3BF063E13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68828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8788" y="273050"/>
            <a:ext cx="8226425" cy="5854700"/>
          </a:xfrm>
        </p:spPr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050" b="0" i="0" u="none" strike="noStrike" kern="1200" cap="none" spc="0" normalizeH="0" baseline="0" noProof="1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050" b="0" i="0" u="none" strike="noStrike" kern="1200" cap="none" spc="0" normalizeH="0" baseline="0" noProof="1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en-US" sz="1050" b="0" i="0" u="none" strike="noStrike" kern="1200" cap="none" spc="0" normalizeH="0" baseline="0" noProof="1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Arial" charset="0"/>
                <a:cs typeface="+mn-cs"/>
              </a:rPr>
              <a:pPr marL="0" marR="0" lvl="0" indent="0" algn="r" defTabSz="6858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050" b="0" i="0" u="none" strike="noStrike" kern="1200" cap="none" spc="0" normalizeH="0" baseline="0" noProof="1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9491516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308122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479520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5820249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30860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91915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525267-74AF-4608-86D5-6CED95F2F189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167828933"/>
      </p:ext>
    </p:extLst>
  </p:cSld>
  <p:clrMapOvr>
    <a:masterClrMapping/>
  </p:clrMapOvr>
  <p:transition>
    <p:random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5782918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021518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741496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3748682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1916191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5635397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825625"/>
            <a:ext cx="3867150" cy="20986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76700"/>
            <a:ext cx="3867150" cy="21002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9588461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0082358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28650" y="365125"/>
            <a:ext cx="7886700" cy="5811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3268811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28650" y="1825625"/>
            <a:ext cx="3867150" cy="20986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825625"/>
            <a:ext cx="3867150" cy="20986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28650" y="4076700"/>
            <a:ext cx="3867150" cy="21002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076700"/>
            <a:ext cx="3867150" cy="21002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79058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FDDD67-7DB6-428E-B354-87119E11AA43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05853329"/>
      </p:ext>
    </p:extLst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EB2E65-E89E-406E-8755-199DA83E64DC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643648074"/>
      </p:ext>
    </p:extLst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824F05-2B77-4F2C-BFAB-B94360E69349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998319041"/>
      </p:ext>
    </p:extLst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D48107-D80B-46F7-91AC-1780078469ED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698920237"/>
      </p:ext>
    </p:extLst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8A4E7E-73B8-48A4-914F-5D7CBD1A3DCB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187004797"/>
      </p:ext>
    </p:extLst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D5AD73-2CE3-4066-B3A3-8740FFB9A6C7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807366361"/>
      </p:ext>
    </p:extLst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6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text styles</a:t>
            </a:r>
          </a:p>
          <a:p>
            <a:pPr lvl="1"/>
            <a:r>
              <a:rPr lang="en-US" altLang="vi-VN" smtClean="0"/>
              <a:t>Second level</a:t>
            </a:r>
          </a:p>
          <a:p>
            <a:pPr lvl="2"/>
            <a:r>
              <a:rPr lang="en-US" altLang="vi-VN" smtClean="0"/>
              <a:t>Third level</a:t>
            </a:r>
          </a:p>
          <a:p>
            <a:pPr lvl="3"/>
            <a:r>
              <a:rPr lang="en-US" altLang="vi-VN" smtClean="0"/>
              <a:t>Fourth level</a:t>
            </a:r>
          </a:p>
          <a:p>
            <a:pPr lvl="4"/>
            <a:r>
              <a:rPr lang="en-US" altLang="vi-VN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7B2E6AA4-72CE-45D2-8520-D47376CFAEFC}" type="slidenum">
              <a:rPr lang="en-US" altLang="vi-VN"/>
              <a:pPr/>
              <a:t>‹#›</a:t>
            </a:fld>
            <a:endParaRPr lang="en-US" alt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  <p:sldLayoutId id="2147483752" r:id="rId12"/>
  </p:sldLayoutIdLst>
  <p:transition>
    <p:random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E934FF-F4E1-47C5-9CA5-30A81DDE2BE4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5/17/2020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561BA9-CDCF-4958-B8AB-66F3BF063E13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2161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  <p:sldLayoutId id="2147483765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018" name="Group 2"/>
          <p:cNvGrpSpPr>
            <a:grpSpLocks/>
          </p:cNvGrpSpPr>
          <p:nvPr/>
        </p:nvGrpSpPr>
        <p:grpSpPr bwMode="auto">
          <a:xfrm>
            <a:off x="-7938" y="0"/>
            <a:ext cx="2833688" cy="6856413"/>
            <a:chOff x="-5" y="0"/>
            <a:chExt cx="1785" cy="4319"/>
          </a:xfrm>
        </p:grpSpPr>
        <p:sp>
          <p:nvSpPr>
            <p:cNvPr id="86019" name="Freeform 3"/>
            <p:cNvSpPr>
              <a:spLocks/>
            </p:cNvSpPr>
            <p:nvPr/>
          </p:nvSpPr>
          <p:spPr bwMode="ltGray">
            <a:xfrm>
              <a:off x="-5" y="3262"/>
              <a:ext cx="472" cy="802"/>
            </a:xfrm>
            <a:custGeom>
              <a:avLst/>
              <a:gdLst>
                <a:gd name="T0" fmla="*/ 5 w 472"/>
                <a:gd name="T1" fmla="*/ 32 h 802"/>
                <a:gd name="T2" fmla="*/ 189 w 472"/>
                <a:gd name="T3" fmla="*/ 26 h 802"/>
                <a:gd name="T4" fmla="*/ 309 w 472"/>
                <a:gd name="T5" fmla="*/ 66 h 802"/>
                <a:gd name="T6" fmla="*/ 357 w 472"/>
                <a:gd name="T7" fmla="*/ 98 h 802"/>
                <a:gd name="T8" fmla="*/ 413 w 472"/>
                <a:gd name="T9" fmla="*/ 162 h 802"/>
                <a:gd name="T10" fmla="*/ 437 w 472"/>
                <a:gd name="T11" fmla="*/ 250 h 802"/>
                <a:gd name="T12" fmla="*/ 397 w 472"/>
                <a:gd name="T13" fmla="*/ 530 h 802"/>
                <a:gd name="T14" fmla="*/ 341 w 472"/>
                <a:gd name="T15" fmla="*/ 634 h 802"/>
                <a:gd name="T16" fmla="*/ 173 w 472"/>
                <a:gd name="T17" fmla="*/ 714 h 802"/>
                <a:gd name="T18" fmla="*/ 77 w 472"/>
                <a:gd name="T19" fmla="*/ 730 h 802"/>
                <a:gd name="T20" fmla="*/ 69 w 472"/>
                <a:gd name="T21" fmla="*/ 802 h 802"/>
                <a:gd name="T22" fmla="*/ 7 w 472"/>
                <a:gd name="T23" fmla="*/ 788 h 802"/>
                <a:gd name="T24" fmla="*/ 5 w 472"/>
                <a:gd name="T25" fmla="*/ 751 h 802"/>
                <a:gd name="T26" fmla="*/ 37 w 472"/>
                <a:gd name="T27" fmla="*/ 722 h 802"/>
                <a:gd name="T28" fmla="*/ 5 w 472"/>
                <a:gd name="T29" fmla="*/ 670 h 802"/>
                <a:gd name="T30" fmla="*/ 5 w 472"/>
                <a:gd name="T31" fmla="*/ 32 h 8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72" h="802">
                  <a:moveTo>
                    <a:pt x="5" y="32"/>
                  </a:moveTo>
                  <a:cubicBezTo>
                    <a:pt x="101" y="0"/>
                    <a:pt x="20" y="17"/>
                    <a:pt x="189" y="26"/>
                  </a:cubicBezTo>
                  <a:cubicBezTo>
                    <a:pt x="221" y="37"/>
                    <a:pt x="280" y="47"/>
                    <a:pt x="309" y="66"/>
                  </a:cubicBezTo>
                  <a:cubicBezTo>
                    <a:pt x="325" y="77"/>
                    <a:pt x="357" y="98"/>
                    <a:pt x="357" y="98"/>
                  </a:cubicBezTo>
                  <a:cubicBezTo>
                    <a:pt x="394" y="154"/>
                    <a:pt x="373" y="135"/>
                    <a:pt x="413" y="162"/>
                  </a:cubicBezTo>
                  <a:cubicBezTo>
                    <a:pt x="433" y="223"/>
                    <a:pt x="426" y="193"/>
                    <a:pt x="437" y="250"/>
                  </a:cubicBezTo>
                  <a:cubicBezTo>
                    <a:pt x="433" y="370"/>
                    <a:pt x="472" y="455"/>
                    <a:pt x="397" y="530"/>
                  </a:cubicBezTo>
                  <a:cubicBezTo>
                    <a:pt x="385" y="567"/>
                    <a:pt x="368" y="607"/>
                    <a:pt x="341" y="634"/>
                  </a:cubicBezTo>
                  <a:cubicBezTo>
                    <a:pt x="319" y="701"/>
                    <a:pt x="233" y="707"/>
                    <a:pt x="173" y="714"/>
                  </a:cubicBezTo>
                  <a:cubicBezTo>
                    <a:pt x="142" y="724"/>
                    <a:pt x="100" y="707"/>
                    <a:pt x="77" y="730"/>
                  </a:cubicBezTo>
                  <a:cubicBezTo>
                    <a:pt x="60" y="747"/>
                    <a:pt x="72" y="778"/>
                    <a:pt x="69" y="802"/>
                  </a:cubicBezTo>
                  <a:cubicBezTo>
                    <a:pt x="53" y="799"/>
                    <a:pt x="23" y="792"/>
                    <a:pt x="7" y="788"/>
                  </a:cubicBezTo>
                  <a:cubicBezTo>
                    <a:pt x="5" y="788"/>
                    <a:pt x="0" y="762"/>
                    <a:pt x="5" y="751"/>
                  </a:cubicBezTo>
                  <a:cubicBezTo>
                    <a:pt x="10" y="740"/>
                    <a:pt x="37" y="735"/>
                    <a:pt x="37" y="722"/>
                  </a:cubicBezTo>
                  <a:cubicBezTo>
                    <a:pt x="26" y="682"/>
                    <a:pt x="22" y="685"/>
                    <a:pt x="5" y="670"/>
                  </a:cubicBezTo>
                  <a:cubicBezTo>
                    <a:pt x="5" y="541"/>
                    <a:pt x="5" y="233"/>
                    <a:pt x="5" y="32"/>
                  </a:cubicBezTo>
                  <a:close/>
                </a:path>
              </a:pathLst>
            </a:custGeom>
            <a:solidFill>
              <a:schemeClr val="folHlink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grpSp>
          <p:nvGrpSpPr>
            <p:cNvPr id="86020" name="Group 4"/>
            <p:cNvGrpSpPr>
              <a:grpSpLocks/>
            </p:cNvGrpSpPr>
            <p:nvPr/>
          </p:nvGrpSpPr>
          <p:grpSpPr bwMode="auto">
            <a:xfrm rot="14964908" flipH="1">
              <a:off x="104" y="2441"/>
              <a:ext cx="452" cy="444"/>
              <a:chOff x="1727" y="866"/>
              <a:chExt cx="129" cy="157"/>
            </a:xfrm>
          </p:grpSpPr>
          <p:sp>
            <p:nvSpPr>
              <p:cNvPr id="86021" name="Freeform 5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86022" name="Freeform 6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86023" name="Freeform 7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</p:grpSp>
        <p:sp>
          <p:nvSpPr>
            <p:cNvPr id="86024" name="Freeform 8"/>
            <p:cNvSpPr>
              <a:spLocks/>
            </p:cNvSpPr>
            <p:nvPr/>
          </p:nvSpPr>
          <p:spPr bwMode="ltGray">
            <a:xfrm>
              <a:off x="90" y="1736"/>
              <a:ext cx="710" cy="768"/>
            </a:xfrm>
            <a:custGeom>
              <a:avLst/>
              <a:gdLst>
                <a:gd name="T0" fmla="*/ 14 w 710"/>
                <a:gd name="T1" fmla="*/ 416 h 768"/>
                <a:gd name="T2" fmla="*/ 14 w 710"/>
                <a:gd name="T3" fmla="*/ 272 h 768"/>
                <a:gd name="T4" fmla="*/ 102 w 710"/>
                <a:gd name="T5" fmla="*/ 144 h 768"/>
                <a:gd name="T6" fmla="*/ 150 w 710"/>
                <a:gd name="T7" fmla="*/ 96 h 768"/>
                <a:gd name="T8" fmla="*/ 198 w 710"/>
                <a:gd name="T9" fmla="*/ 64 h 768"/>
                <a:gd name="T10" fmla="*/ 350 w 710"/>
                <a:gd name="T11" fmla="*/ 0 h 768"/>
                <a:gd name="T12" fmla="*/ 534 w 710"/>
                <a:gd name="T13" fmla="*/ 8 h 768"/>
                <a:gd name="T14" fmla="*/ 662 w 710"/>
                <a:gd name="T15" fmla="*/ 96 h 768"/>
                <a:gd name="T16" fmla="*/ 710 w 710"/>
                <a:gd name="T17" fmla="*/ 200 h 768"/>
                <a:gd name="T18" fmla="*/ 702 w 710"/>
                <a:gd name="T19" fmla="*/ 400 h 768"/>
                <a:gd name="T20" fmla="*/ 678 w 710"/>
                <a:gd name="T21" fmla="*/ 448 h 768"/>
                <a:gd name="T22" fmla="*/ 550 w 710"/>
                <a:gd name="T23" fmla="*/ 632 h 768"/>
                <a:gd name="T24" fmla="*/ 518 w 710"/>
                <a:gd name="T25" fmla="*/ 656 h 768"/>
                <a:gd name="T26" fmla="*/ 470 w 710"/>
                <a:gd name="T27" fmla="*/ 664 h 768"/>
                <a:gd name="T28" fmla="*/ 518 w 710"/>
                <a:gd name="T29" fmla="*/ 680 h 768"/>
                <a:gd name="T30" fmla="*/ 566 w 710"/>
                <a:gd name="T31" fmla="*/ 696 h 768"/>
                <a:gd name="T32" fmla="*/ 574 w 710"/>
                <a:gd name="T33" fmla="*/ 720 h 768"/>
                <a:gd name="T34" fmla="*/ 526 w 710"/>
                <a:gd name="T35" fmla="*/ 736 h 768"/>
                <a:gd name="T36" fmla="*/ 502 w 710"/>
                <a:gd name="T37" fmla="*/ 752 h 768"/>
                <a:gd name="T38" fmla="*/ 454 w 710"/>
                <a:gd name="T39" fmla="*/ 768 h 768"/>
                <a:gd name="T40" fmla="*/ 438 w 710"/>
                <a:gd name="T41" fmla="*/ 712 h 768"/>
                <a:gd name="T42" fmla="*/ 246 w 710"/>
                <a:gd name="T43" fmla="*/ 688 h 768"/>
                <a:gd name="T44" fmla="*/ 134 w 710"/>
                <a:gd name="T45" fmla="*/ 648 h 768"/>
                <a:gd name="T46" fmla="*/ 110 w 710"/>
                <a:gd name="T47" fmla="*/ 624 h 768"/>
                <a:gd name="T48" fmla="*/ 78 w 710"/>
                <a:gd name="T49" fmla="*/ 576 h 768"/>
                <a:gd name="T50" fmla="*/ 54 w 710"/>
                <a:gd name="T51" fmla="*/ 464 h 768"/>
                <a:gd name="T52" fmla="*/ 30 w 710"/>
                <a:gd name="T53" fmla="*/ 408 h 768"/>
                <a:gd name="T54" fmla="*/ 22 w 710"/>
                <a:gd name="T55" fmla="*/ 384 h 768"/>
                <a:gd name="T56" fmla="*/ 14 w 710"/>
                <a:gd name="T57" fmla="*/ 416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10" h="768">
                  <a:moveTo>
                    <a:pt x="14" y="416"/>
                  </a:moveTo>
                  <a:cubicBezTo>
                    <a:pt x="6" y="353"/>
                    <a:pt x="0" y="339"/>
                    <a:pt x="14" y="272"/>
                  </a:cubicBezTo>
                  <a:cubicBezTo>
                    <a:pt x="24" y="227"/>
                    <a:pt x="72" y="178"/>
                    <a:pt x="102" y="144"/>
                  </a:cubicBezTo>
                  <a:cubicBezTo>
                    <a:pt x="117" y="127"/>
                    <a:pt x="134" y="112"/>
                    <a:pt x="150" y="96"/>
                  </a:cubicBezTo>
                  <a:cubicBezTo>
                    <a:pt x="164" y="82"/>
                    <a:pt x="198" y="64"/>
                    <a:pt x="198" y="64"/>
                  </a:cubicBezTo>
                  <a:cubicBezTo>
                    <a:pt x="231" y="14"/>
                    <a:pt x="294" y="7"/>
                    <a:pt x="350" y="0"/>
                  </a:cubicBezTo>
                  <a:cubicBezTo>
                    <a:pt x="411" y="3"/>
                    <a:pt x="473" y="1"/>
                    <a:pt x="534" y="8"/>
                  </a:cubicBezTo>
                  <a:cubicBezTo>
                    <a:pt x="582" y="13"/>
                    <a:pt x="624" y="71"/>
                    <a:pt x="662" y="96"/>
                  </a:cubicBezTo>
                  <a:cubicBezTo>
                    <a:pt x="691" y="140"/>
                    <a:pt x="698" y="151"/>
                    <a:pt x="710" y="200"/>
                  </a:cubicBezTo>
                  <a:cubicBezTo>
                    <a:pt x="707" y="267"/>
                    <a:pt x="707" y="333"/>
                    <a:pt x="702" y="400"/>
                  </a:cubicBezTo>
                  <a:cubicBezTo>
                    <a:pt x="700" y="423"/>
                    <a:pt x="688" y="428"/>
                    <a:pt x="678" y="448"/>
                  </a:cubicBezTo>
                  <a:cubicBezTo>
                    <a:pt x="646" y="512"/>
                    <a:pt x="626" y="607"/>
                    <a:pt x="550" y="632"/>
                  </a:cubicBezTo>
                  <a:cubicBezTo>
                    <a:pt x="539" y="640"/>
                    <a:pt x="530" y="651"/>
                    <a:pt x="518" y="656"/>
                  </a:cubicBezTo>
                  <a:cubicBezTo>
                    <a:pt x="503" y="662"/>
                    <a:pt x="470" y="648"/>
                    <a:pt x="470" y="664"/>
                  </a:cubicBezTo>
                  <a:cubicBezTo>
                    <a:pt x="470" y="681"/>
                    <a:pt x="502" y="675"/>
                    <a:pt x="518" y="680"/>
                  </a:cubicBezTo>
                  <a:cubicBezTo>
                    <a:pt x="534" y="685"/>
                    <a:pt x="566" y="696"/>
                    <a:pt x="566" y="696"/>
                  </a:cubicBezTo>
                  <a:cubicBezTo>
                    <a:pt x="569" y="704"/>
                    <a:pt x="580" y="714"/>
                    <a:pt x="574" y="720"/>
                  </a:cubicBezTo>
                  <a:cubicBezTo>
                    <a:pt x="562" y="732"/>
                    <a:pt x="542" y="731"/>
                    <a:pt x="526" y="736"/>
                  </a:cubicBezTo>
                  <a:cubicBezTo>
                    <a:pt x="517" y="739"/>
                    <a:pt x="511" y="748"/>
                    <a:pt x="502" y="752"/>
                  </a:cubicBezTo>
                  <a:cubicBezTo>
                    <a:pt x="487" y="759"/>
                    <a:pt x="454" y="768"/>
                    <a:pt x="454" y="768"/>
                  </a:cubicBezTo>
                  <a:cubicBezTo>
                    <a:pt x="448" y="750"/>
                    <a:pt x="453" y="725"/>
                    <a:pt x="438" y="712"/>
                  </a:cubicBezTo>
                  <a:cubicBezTo>
                    <a:pt x="407" y="685"/>
                    <a:pt x="256" y="689"/>
                    <a:pt x="246" y="688"/>
                  </a:cubicBezTo>
                  <a:cubicBezTo>
                    <a:pt x="207" y="680"/>
                    <a:pt x="166" y="674"/>
                    <a:pt x="134" y="648"/>
                  </a:cubicBezTo>
                  <a:cubicBezTo>
                    <a:pt x="125" y="641"/>
                    <a:pt x="117" y="633"/>
                    <a:pt x="110" y="624"/>
                  </a:cubicBezTo>
                  <a:cubicBezTo>
                    <a:pt x="98" y="609"/>
                    <a:pt x="78" y="576"/>
                    <a:pt x="78" y="576"/>
                  </a:cubicBezTo>
                  <a:cubicBezTo>
                    <a:pt x="66" y="506"/>
                    <a:pt x="74" y="544"/>
                    <a:pt x="54" y="464"/>
                  </a:cubicBezTo>
                  <a:cubicBezTo>
                    <a:pt x="37" y="397"/>
                    <a:pt x="58" y="463"/>
                    <a:pt x="30" y="408"/>
                  </a:cubicBezTo>
                  <a:cubicBezTo>
                    <a:pt x="26" y="400"/>
                    <a:pt x="30" y="380"/>
                    <a:pt x="22" y="384"/>
                  </a:cubicBezTo>
                  <a:cubicBezTo>
                    <a:pt x="12" y="389"/>
                    <a:pt x="17" y="405"/>
                    <a:pt x="14" y="416"/>
                  </a:cubicBezTo>
                  <a:close/>
                </a:path>
              </a:pathLst>
            </a:custGeom>
            <a:solidFill>
              <a:schemeClr val="accent2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grpSp>
          <p:nvGrpSpPr>
            <p:cNvPr id="86025" name="Group 9"/>
            <p:cNvGrpSpPr>
              <a:grpSpLocks/>
            </p:cNvGrpSpPr>
            <p:nvPr/>
          </p:nvGrpSpPr>
          <p:grpSpPr bwMode="auto">
            <a:xfrm rot="416244">
              <a:off x="9" y="1746"/>
              <a:ext cx="1771" cy="1741"/>
              <a:chOff x="41" y="2787"/>
              <a:chExt cx="902" cy="833"/>
            </a:xfrm>
          </p:grpSpPr>
          <p:sp>
            <p:nvSpPr>
              <p:cNvPr id="86026" name="Freeform 10"/>
              <p:cNvSpPr>
                <a:spLocks/>
              </p:cNvSpPr>
              <p:nvPr userDrawn="1"/>
            </p:nvSpPr>
            <p:spPr bwMode="ltGray">
              <a:xfrm rot="373331" flipH="1">
                <a:off x="125" y="2787"/>
                <a:ext cx="313" cy="303"/>
              </a:xfrm>
              <a:custGeom>
                <a:avLst/>
                <a:gdLst>
                  <a:gd name="T0" fmla="*/ 46 w 217"/>
                  <a:gd name="T1" fmla="*/ 210 h 210"/>
                  <a:gd name="T2" fmla="*/ 37 w 217"/>
                  <a:gd name="T3" fmla="*/ 198 h 210"/>
                  <a:gd name="T4" fmla="*/ 26 w 217"/>
                  <a:gd name="T5" fmla="*/ 181 h 210"/>
                  <a:gd name="T6" fmla="*/ 15 w 217"/>
                  <a:gd name="T7" fmla="*/ 159 h 210"/>
                  <a:gd name="T8" fmla="*/ 5 w 217"/>
                  <a:gd name="T9" fmla="*/ 135 h 210"/>
                  <a:gd name="T10" fmla="*/ 0 w 217"/>
                  <a:gd name="T11" fmla="*/ 109 h 210"/>
                  <a:gd name="T12" fmla="*/ 1 w 217"/>
                  <a:gd name="T13" fmla="*/ 82 h 210"/>
                  <a:gd name="T14" fmla="*/ 9 w 217"/>
                  <a:gd name="T15" fmla="*/ 57 h 210"/>
                  <a:gd name="T16" fmla="*/ 27 w 217"/>
                  <a:gd name="T17" fmla="*/ 35 h 210"/>
                  <a:gd name="T18" fmla="*/ 45 w 217"/>
                  <a:gd name="T19" fmla="*/ 22 h 210"/>
                  <a:gd name="T20" fmla="*/ 60 w 217"/>
                  <a:gd name="T21" fmla="*/ 12 h 210"/>
                  <a:gd name="T22" fmla="*/ 72 w 217"/>
                  <a:gd name="T23" fmla="*/ 7 h 210"/>
                  <a:gd name="T24" fmla="*/ 81 w 217"/>
                  <a:gd name="T25" fmla="*/ 5 h 210"/>
                  <a:gd name="T26" fmla="*/ 88 w 217"/>
                  <a:gd name="T27" fmla="*/ 5 h 210"/>
                  <a:gd name="T28" fmla="*/ 104 w 217"/>
                  <a:gd name="T29" fmla="*/ 0 h 210"/>
                  <a:gd name="T30" fmla="*/ 148 w 217"/>
                  <a:gd name="T31" fmla="*/ 8 h 210"/>
                  <a:gd name="T32" fmla="*/ 160 w 217"/>
                  <a:gd name="T33" fmla="*/ 12 h 210"/>
                  <a:gd name="T34" fmla="*/ 172 w 217"/>
                  <a:gd name="T35" fmla="*/ 15 h 210"/>
                  <a:gd name="T36" fmla="*/ 182 w 217"/>
                  <a:gd name="T37" fmla="*/ 19 h 210"/>
                  <a:gd name="T38" fmla="*/ 190 w 217"/>
                  <a:gd name="T39" fmla="*/ 23 h 210"/>
                  <a:gd name="T40" fmla="*/ 198 w 217"/>
                  <a:gd name="T41" fmla="*/ 27 h 210"/>
                  <a:gd name="T42" fmla="*/ 205 w 217"/>
                  <a:gd name="T43" fmla="*/ 32 h 210"/>
                  <a:gd name="T44" fmla="*/ 211 w 217"/>
                  <a:gd name="T45" fmla="*/ 38 h 210"/>
                  <a:gd name="T46" fmla="*/ 217 w 217"/>
                  <a:gd name="T47" fmla="*/ 45 h 210"/>
                  <a:gd name="T48" fmla="*/ 205 w 217"/>
                  <a:gd name="T49" fmla="*/ 40 h 210"/>
                  <a:gd name="T50" fmla="*/ 194 w 217"/>
                  <a:gd name="T51" fmla="*/ 36 h 210"/>
                  <a:gd name="T52" fmla="*/ 183 w 217"/>
                  <a:gd name="T53" fmla="*/ 33 h 210"/>
                  <a:gd name="T54" fmla="*/ 172 w 217"/>
                  <a:gd name="T55" fmla="*/ 30 h 210"/>
                  <a:gd name="T56" fmla="*/ 163 w 217"/>
                  <a:gd name="T57" fmla="*/ 27 h 210"/>
                  <a:gd name="T58" fmla="*/ 153 w 217"/>
                  <a:gd name="T59" fmla="*/ 26 h 210"/>
                  <a:gd name="T60" fmla="*/ 143 w 217"/>
                  <a:gd name="T61" fmla="*/ 24 h 210"/>
                  <a:gd name="T62" fmla="*/ 134 w 217"/>
                  <a:gd name="T63" fmla="*/ 24 h 210"/>
                  <a:gd name="T64" fmla="*/ 125 w 217"/>
                  <a:gd name="T65" fmla="*/ 24 h 210"/>
                  <a:gd name="T66" fmla="*/ 116 w 217"/>
                  <a:gd name="T67" fmla="*/ 25 h 210"/>
                  <a:gd name="T68" fmla="*/ 107 w 217"/>
                  <a:gd name="T69" fmla="*/ 27 h 210"/>
                  <a:gd name="T70" fmla="*/ 99 w 217"/>
                  <a:gd name="T71" fmla="*/ 29 h 210"/>
                  <a:gd name="T72" fmla="*/ 91 w 217"/>
                  <a:gd name="T73" fmla="*/ 33 h 210"/>
                  <a:gd name="T74" fmla="*/ 82 w 217"/>
                  <a:gd name="T75" fmla="*/ 36 h 210"/>
                  <a:gd name="T76" fmla="*/ 74 w 217"/>
                  <a:gd name="T77" fmla="*/ 41 h 210"/>
                  <a:gd name="T78" fmla="*/ 66 w 217"/>
                  <a:gd name="T79" fmla="*/ 46 h 210"/>
                  <a:gd name="T80" fmla="*/ 52 w 217"/>
                  <a:gd name="T81" fmla="*/ 61 h 210"/>
                  <a:gd name="T82" fmla="*/ 42 w 217"/>
                  <a:gd name="T83" fmla="*/ 80 h 210"/>
                  <a:gd name="T84" fmla="*/ 37 w 217"/>
                  <a:gd name="T85" fmla="*/ 103 h 210"/>
                  <a:gd name="T86" fmla="*/ 35 w 217"/>
                  <a:gd name="T87" fmla="*/ 126 h 210"/>
                  <a:gd name="T88" fmla="*/ 35 w 217"/>
                  <a:gd name="T89" fmla="*/ 151 h 210"/>
                  <a:gd name="T90" fmla="*/ 38 w 217"/>
                  <a:gd name="T91" fmla="*/ 174 h 210"/>
                  <a:gd name="T92" fmla="*/ 41 w 217"/>
                  <a:gd name="T93" fmla="*/ 194 h 210"/>
                  <a:gd name="T94" fmla="*/ 46 w 217"/>
                  <a:gd name="T95" fmla="*/ 210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17" h="210">
                    <a:moveTo>
                      <a:pt x="46" y="210"/>
                    </a:moveTo>
                    <a:lnTo>
                      <a:pt x="37" y="198"/>
                    </a:lnTo>
                    <a:lnTo>
                      <a:pt x="26" y="181"/>
                    </a:lnTo>
                    <a:lnTo>
                      <a:pt x="15" y="159"/>
                    </a:lnTo>
                    <a:lnTo>
                      <a:pt x="5" y="135"/>
                    </a:lnTo>
                    <a:lnTo>
                      <a:pt x="0" y="109"/>
                    </a:lnTo>
                    <a:lnTo>
                      <a:pt x="1" y="82"/>
                    </a:lnTo>
                    <a:lnTo>
                      <a:pt x="9" y="57"/>
                    </a:lnTo>
                    <a:lnTo>
                      <a:pt x="27" y="35"/>
                    </a:lnTo>
                    <a:lnTo>
                      <a:pt x="45" y="22"/>
                    </a:lnTo>
                    <a:lnTo>
                      <a:pt x="60" y="12"/>
                    </a:lnTo>
                    <a:lnTo>
                      <a:pt x="72" y="7"/>
                    </a:lnTo>
                    <a:lnTo>
                      <a:pt x="81" y="5"/>
                    </a:lnTo>
                    <a:lnTo>
                      <a:pt x="88" y="5"/>
                    </a:lnTo>
                    <a:lnTo>
                      <a:pt x="104" y="0"/>
                    </a:lnTo>
                    <a:lnTo>
                      <a:pt x="148" y="8"/>
                    </a:lnTo>
                    <a:lnTo>
                      <a:pt x="160" y="12"/>
                    </a:lnTo>
                    <a:lnTo>
                      <a:pt x="172" y="15"/>
                    </a:lnTo>
                    <a:lnTo>
                      <a:pt x="182" y="19"/>
                    </a:lnTo>
                    <a:lnTo>
                      <a:pt x="190" y="23"/>
                    </a:lnTo>
                    <a:lnTo>
                      <a:pt x="198" y="27"/>
                    </a:lnTo>
                    <a:lnTo>
                      <a:pt x="205" y="32"/>
                    </a:lnTo>
                    <a:lnTo>
                      <a:pt x="211" y="38"/>
                    </a:lnTo>
                    <a:lnTo>
                      <a:pt x="217" y="45"/>
                    </a:lnTo>
                    <a:lnTo>
                      <a:pt x="205" y="40"/>
                    </a:lnTo>
                    <a:lnTo>
                      <a:pt x="194" y="36"/>
                    </a:lnTo>
                    <a:lnTo>
                      <a:pt x="183" y="33"/>
                    </a:lnTo>
                    <a:lnTo>
                      <a:pt x="172" y="30"/>
                    </a:lnTo>
                    <a:lnTo>
                      <a:pt x="163" y="27"/>
                    </a:lnTo>
                    <a:lnTo>
                      <a:pt x="153" y="26"/>
                    </a:lnTo>
                    <a:lnTo>
                      <a:pt x="143" y="24"/>
                    </a:lnTo>
                    <a:lnTo>
                      <a:pt x="134" y="24"/>
                    </a:lnTo>
                    <a:lnTo>
                      <a:pt x="125" y="24"/>
                    </a:lnTo>
                    <a:lnTo>
                      <a:pt x="116" y="25"/>
                    </a:lnTo>
                    <a:lnTo>
                      <a:pt x="107" y="27"/>
                    </a:lnTo>
                    <a:lnTo>
                      <a:pt x="99" y="29"/>
                    </a:lnTo>
                    <a:lnTo>
                      <a:pt x="91" y="33"/>
                    </a:lnTo>
                    <a:lnTo>
                      <a:pt x="82" y="36"/>
                    </a:lnTo>
                    <a:lnTo>
                      <a:pt x="74" y="41"/>
                    </a:lnTo>
                    <a:lnTo>
                      <a:pt x="66" y="46"/>
                    </a:lnTo>
                    <a:lnTo>
                      <a:pt x="52" y="61"/>
                    </a:lnTo>
                    <a:lnTo>
                      <a:pt x="42" y="80"/>
                    </a:lnTo>
                    <a:lnTo>
                      <a:pt x="37" y="103"/>
                    </a:lnTo>
                    <a:lnTo>
                      <a:pt x="35" y="126"/>
                    </a:lnTo>
                    <a:lnTo>
                      <a:pt x="35" y="151"/>
                    </a:lnTo>
                    <a:lnTo>
                      <a:pt x="38" y="174"/>
                    </a:lnTo>
                    <a:lnTo>
                      <a:pt x="41" y="194"/>
                    </a:lnTo>
                    <a:lnTo>
                      <a:pt x="46" y="21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86027" name="Freeform 11"/>
              <p:cNvSpPr>
                <a:spLocks/>
              </p:cNvSpPr>
              <p:nvPr userDrawn="1"/>
            </p:nvSpPr>
            <p:spPr bwMode="ltGray">
              <a:xfrm rot="373331" flipH="1">
                <a:off x="41" y="2843"/>
                <a:ext cx="262" cy="308"/>
              </a:xfrm>
              <a:custGeom>
                <a:avLst/>
                <a:gdLst>
                  <a:gd name="T0" fmla="*/ 109 w 182"/>
                  <a:gd name="T1" fmla="*/ 0 h 213"/>
                  <a:gd name="T2" fmla="*/ 112 w 182"/>
                  <a:gd name="T3" fmla="*/ 2 h 213"/>
                  <a:gd name="T4" fmla="*/ 118 w 182"/>
                  <a:gd name="T5" fmla="*/ 8 h 213"/>
                  <a:gd name="T6" fmla="*/ 127 w 182"/>
                  <a:gd name="T7" fmla="*/ 18 h 213"/>
                  <a:gd name="T8" fmla="*/ 137 w 182"/>
                  <a:gd name="T9" fmla="*/ 33 h 213"/>
                  <a:gd name="T10" fmla="*/ 145 w 182"/>
                  <a:gd name="T11" fmla="*/ 52 h 213"/>
                  <a:gd name="T12" fmla="*/ 150 w 182"/>
                  <a:gd name="T13" fmla="*/ 76 h 213"/>
                  <a:gd name="T14" fmla="*/ 150 w 182"/>
                  <a:gd name="T15" fmla="*/ 105 h 213"/>
                  <a:gd name="T16" fmla="*/ 144 w 182"/>
                  <a:gd name="T17" fmla="*/ 139 h 213"/>
                  <a:gd name="T18" fmla="*/ 140 w 182"/>
                  <a:gd name="T19" fmla="*/ 149 h 213"/>
                  <a:gd name="T20" fmla="*/ 136 w 182"/>
                  <a:gd name="T21" fmla="*/ 157 h 213"/>
                  <a:gd name="T22" fmla="*/ 131 w 182"/>
                  <a:gd name="T23" fmla="*/ 165 h 213"/>
                  <a:gd name="T24" fmla="*/ 125 w 182"/>
                  <a:gd name="T25" fmla="*/ 173 h 213"/>
                  <a:gd name="T26" fmla="*/ 117 w 182"/>
                  <a:gd name="T27" fmla="*/ 180 h 213"/>
                  <a:gd name="T28" fmla="*/ 110 w 182"/>
                  <a:gd name="T29" fmla="*/ 185 h 213"/>
                  <a:gd name="T30" fmla="*/ 102 w 182"/>
                  <a:gd name="T31" fmla="*/ 191 h 213"/>
                  <a:gd name="T32" fmla="*/ 92 w 182"/>
                  <a:gd name="T33" fmla="*/ 195 h 213"/>
                  <a:gd name="T34" fmla="*/ 82 w 182"/>
                  <a:gd name="T35" fmla="*/ 197 h 213"/>
                  <a:gd name="T36" fmla="*/ 72 w 182"/>
                  <a:gd name="T37" fmla="*/ 200 h 213"/>
                  <a:gd name="T38" fmla="*/ 61 w 182"/>
                  <a:gd name="T39" fmla="*/ 201 h 213"/>
                  <a:gd name="T40" fmla="*/ 49 w 182"/>
                  <a:gd name="T41" fmla="*/ 201 h 213"/>
                  <a:gd name="T42" fmla="*/ 37 w 182"/>
                  <a:gd name="T43" fmla="*/ 200 h 213"/>
                  <a:gd name="T44" fmla="*/ 25 w 182"/>
                  <a:gd name="T45" fmla="*/ 197 h 213"/>
                  <a:gd name="T46" fmla="*/ 12 w 182"/>
                  <a:gd name="T47" fmla="*/ 193 h 213"/>
                  <a:gd name="T48" fmla="*/ 0 w 182"/>
                  <a:gd name="T49" fmla="*/ 188 h 213"/>
                  <a:gd name="T50" fmla="*/ 11 w 182"/>
                  <a:gd name="T51" fmla="*/ 195 h 213"/>
                  <a:gd name="T52" fmla="*/ 22 w 182"/>
                  <a:gd name="T53" fmla="*/ 200 h 213"/>
                  <a:gd name="T54" fmla="*/ 33 w 182"/>
                  <a:gd name="T55" fmla="*/ 205 h 213"/>
                  <a:gd name="T56" fmla="*/ 43 w 182"/>
                  <a:gd name="T57" fmla="*/ 208 h 213"/>
                  <a:gd name="T58" fmla="*/ 53 w 182"/>
                  <a:gd name="T59" fmla="*/ 211 h 213"/>
                  <a:gd name="T60" fmla="*/ 63 w 182"/>
                  <a:gd name="T61" fmla="*/ 212 h 213"/>
                  <a:gd name="T62" fmla="*/ 73 w 182"/>
                  <a:gd name="T63" fmla="*/ 213 h 213"/>
                  <a:gd name="T64" fmla="*/ 83 w 182"/>
                  <a:gd name="T65" fmla="*/ 213 h 213"/>
                  <a:gd name="T66" fmla="*/ 91 w 182"/>
                  <a:gd name="T67" fmla="*/ 212 h 213"/>
                  <a:gd name="T68" fmla="*/ 100 w 182"/>
                  <a:gd name="T69" fmla="*/ 210 h 213"/>
                  <a:gd name="T70" fmla="*/ 108 w 182"/>
                  <a:gd name="T71" fmla="*/ 208 h 213"/>
                  <a:gd name="T72" fmla="*/ 116 w 182"/>
                  <a:gd name="T73" fmla="*/ 206 h 213"/>
                  <a:gd name="T74" fmla="*/ 123 w 182"/>
                  <a:gd name="T75" fmla="*/ 203 h 213"/>
                  <a:gd name="T76" fmla="*/ 130 w 182"/>
                  <a:gd name="T77" fmla="*/ 199 h 213"/>
                  <a:gd name="T78" fmla="*/ 136 w 182"/>
                  <a:gd name="T79" fmla="*/ 195 h 213"/>
                  <a:gd name="T80" fmla="*/ 142 w 182"/>
                  <a:gd name="T81" fmla="*/ 191 h 213"/>
                  <a:gd name="T82" fmla="*/ 158 w 182"/>
                  <a:gd name="T83" fmla="*/ 176 h 213"/>
                  <a:gd name="T84" fmla="*/ 169 w 182"/>
                  <a:gd name="T85" fmla="*/ 161 h 213"/>
                  <a:gd name="T86" fmla="*/ 176 w 182"/>
                  <a:gd name="T87" fmla="*/ 144 h 213"/>
                  <a:gd name="T88" fmla="*/ 179 w 182"/>
                  <a:gd name="T89" fmla="*/ 128 h 213"/>
                  <a:gd name="T90" fmla="*/ 181 w 182"/>
                  <a:gd name="T91" fmla="*/ 111 h 213"/>
                  <a:gd name="T92" fmla="*/ 181 w 182"/>
                  <a:gd name="T93" fmla="*/ 95 h 213"/>
                  <a:gd name="T94" fmla="*/ 182 w 182"/>
                  <a:gd name="T95" fmla="*/ 79 h 213"/>
                  <a:gd name="T96" fmla="*/ 173 w 182"/>
                  <a:gd name="T97" fmla="*/ 46 h 213"/>
                  <a:gd name="T98" fmla="*/ 156 w 182"/>
                  <a:gd name="T99" fmla="*/ 21 h 213"/>
                  <a:gd name="T100" fmla="*/ 151 w 182"/>
                  <a:gd name="T101" fmla="*/ 18 h 213"/>
                  <a:gd name="T102" fmla="*/ 147 w 182"/>
                  <a:gd name="T103" fmla="*/ 15 h 213"/>
                  <a:gd name="T104" fmla="*/ 142 w 182"/>
                  <a:gd name="T105" fmla="*/ 13 h 213"/>
                  <a:gd name="T106" fmla="*/ 138 w 182"/>
                  <a:gd name="T107" fmla="*/ 11 h 213"/>
                  <a:gd name="T108" fmla="*/ 132 w 182"/>
                  <a:gd name="T109" fmla="*/ 9 h 213"/>
                  <a:gd name="T110" fmla="*/ 126 w 182"/>
                  <a:gd name="T111" fmla="*/ 6 h 213"/>
                  <a:gd name="T112" fmla="*/ 119 w 182"/>
                  <a:gd name="T113" fmla="*/ 3 h 213"/>
                  <a:gd name="T114" fmla="*/ 109 w 182"/>
                  <a:gd name="T115" fmla="*/ 0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82" h="213">
                    <a:moveTo>
                      <a:pt x="109" y="0"/>
                    </a:moveTo>
                    <a:lnTo>
                      <a:pt x="112" y="2"/>
                    </a:lnTo>
                    <a:lnTo>
                      <a:pt x="118" y="8"/>
                    </a:lnTo>
                    <a:lnTo>
                      <a:pt x="127" y="18"/>
                    </a:lnTo>
                    <a:lnTo>
                      <a:pt x="137" y="33"/>
                    </a:lnTo>
                    <a:lnTo>
                      <a:pt x="145" y="52"/>
                    </a:lnTo>
                    <a:lnTo>
                      <a:pt x="150" y="76"/>
                    </a:lnTo>
                    <a:lnTo>
                      <a:pt x="150" y="105"/>
                    </a:lnTo>
                    <a:lnTo>
                      <a:pt x="144" y="139"/>
                    </a:lnTo>
                    <a:lnTo>
                      <a:pt x="140" y="149"/>
                    </a:lnTo>
                    <a:lnTo>
                      <a:pt x="136" y="157"/>
                    </a:lnTo>
                    <a:lnTo>
                      <a:pt x="131" y="165"/>
                    </a:lnTo>
                    <a:lnTo>
                      <a:pt x="125" y="173"/>
                    </a:lnTo>
                    <a:lnTo>
                      <a:pt x="117" y="180"/>
                    </a:lnTo>
                    <a:lnTo>
                      <a:pt x="110" y="185"/>
                    </a:lnTo>
                    <a:lnTo>
                      <a:pt x="102" y="191"/>
                    </a:lnTo>
                    <a:lnTo>
                      <a:pt x="92" y="195"/>
                    </a:lnTo>
                    <a:lnTo>
                      <a:pt x="82" y="197"/>
                    </a:lnTo>
                    <a:lnTo>
                      <a:pt x="72" y="200"/>
                    </a:lnTo>
                    <a:lnTo>
                      <a:pt x="61" y="201"/>
                    </a:lnTo>
                    <a:lnTo>
                      <a:pt x="49" y="201"/>
                    </a:lnTo>
                    <a:lnTo>
                      <a:pt x="37" y="200"/>
                    </a:lnTo>
                    <a:lnTo>
                      <a:pt x="25" y="197"/>
                    </a:lnTo>
                    <a:lnTo>
                      <a:pt x="12" y="193"/>
                    </a:lnTo>
                    <a:lnTo>
                      <a:pt x="0" y="188"/>
                    </a:lnTo>
                    <a:lnTo>
                      <a:pt x="11" y="195"/>
                    </a:lnTo>
                    <a:lnTo>
                      <a:pt x="22" y="200"/>
                    </a:lnTo>
                    <a:lnTo>
                      <a:pt x="33" y="205"/>
                    </a:lnTo>
                    <a:lnTo>
                      <a:pt x="43" y="208"/>
                    </a:lnTo>
                    <a:lnTo>
                      <a:pt x="53" y="211"/>
                    </a:lnTo>
                    <a:lnTo>
                      <a:pt x="63" y="212"/>
                    </a:lnTo>
                    <a:lnTo>
                      <a:pt x="73" y="213"/>
                    </a:lnTo>
                    <a:lnTo>
                      <a:pt x="83" y="213"/>
                    </a:lnTo>
                    <a:lnTo>
                      <a:pt x="91" y="212"/>
                    </a:lnTo>
                    <a:lnTo>
                      <a:pt x="100" y="210"/>
                    </a:lnTo>
                    <a:lnTo>
                      <a:pt x="108" y="208"/>
                    </a:lnTo>
                    <a:lnTo>
                      <a:pt x="116" y="206"/>
                    </a:lnTo>
                    <a:lnTo>
                      <a:pt x="123" y="203"/>
                    </a:lnTo>
                    <a:lnTo>
                      <a:pt x="130" y="199"/>
                    </a:lnTo>
                    <a:lnTo>
                      <a:pt x="136" y="195"/>
                    </a:lnTo>
                    <a:lnTo>
                      <a:pt x="142" y="191"/>
                    </a:lnTo>
                    <a:lnTo>
                      <a:pt x="158" y="176"/>
                    </a:lnTo>
                    <a:lnTo>
                      <a:pt x="169" y="161"/>
                    </a:lnTo>
                    <a:lnTo>
                      <a:pt x="176" y="144"/>
                    </a:lnTo>
                    <a:lnTo>
                      <a:pt x="179" y="128"/>
                    </a:lnTo>
                    <a:lnTo>
                      <a:pt x="181" y="111"/>
                    </a:lnTo>
                    <a:lnTo>
                      <a:pt x="181" y="95"/>
                    </a:lnTo>
                    <a:lnTo>
                      <a:pt x="182" y="79"/>
                    </a:lnTo>
                    <a:lnTo>
                      <a:pt x="173" y="46"/>
                    </a:lnTo>
                    <a:lnTo>
                      <a:pt x="156" y="21"/>
                    </a:lnTo>
                    <a:lnTo>
                      <a:pt x="151" y="18"/>
                    </a:lnTo>
                    <a:lnTo>
                      <a:pt x="147" y="15"/>
                    </a:lnTo>
                    <a:lnTo>
                      <a:pt x="142" y="13"/>
                    </a:lnTo>
                    <a:lnTo>
                      <a:pt x="138" y="11"/>
                    </a:lnTo>
                    <a:lnTo>
                      <a:pt x="132" y="9"/>
                    </a:lnTo>
                    <a:lnTo>
                      <a:pt x="126" y="6"/>
                    </a:lnTo>
                    <a:lnTo>
                      <a:pt x="119" y="3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86028" name="Freeform 12"/>
              <p:cNvSpPr>
                <a:spLocks/>
              </p:cNvSpPr>
              <p:nvPr userDrawn="1"/>
            </p:nvSpPr>
            <p:spPr bwMode="ltGray">
              <a:xfrm rot="373331" flipH="1">
                <a:off x="121" y="2907"/>
                <a:ext cx="93" cy="156"/>
              </a:xfrm>
              <a:custGeom>
                <a:avLst/>
                <a:gdLst>
                  <a:gd name="T0" fmla="*/ 94 w 128"/>
                  <a:gd name="T1" fmla="*/ 0 h 217"/>
                  <a:gd name="T2" fmla="*/ 105 w 128"/>
                  <a:gd name="T3" fmla="*/ 9 h 217"/>
                  <a:gd name="T4" fmla="*/ 115 w 128"/>
                  <a:gd name="T5" fmla="*/ 27 h 217"/>
                  <a:gd name="T6" fmla="*/ 123 w 128"/>
                  <a:gd name="T7" fmla="*/ 50 h 217"/>
                  <a:gd name="T8" fmla="*/ 128 w 128"/>
                  <a:gd name="T9" fmla="*/ 78 h 217"/>
                  <a:gd name="T10" fmla="*/ 127 w 128"/>
                  <a:gd name="T11" fmla="*/ 111 h 217"/>
                  <a:gd name="T12" fmla="*/ 116 w 128"/>
                  <a:gd name="T13" fmla="*/ 145 h 217"/>
                  <a:gd name="T14" fmla="*/ 94 w 128"/>
                  <a:gd name="T15" fmla="*/ 181 h 217"/>
                  <a:gd name="T16" fmla="*/ 60 w 128"/>
                  <a:gd name="T17" fmla="*/ 217 h 217"/>
                  <a:gd name="T18" fmla="*/ 49 w 128"/>
                  <a:gd name="T19" fmla="*/ 213 h 217"/>
                  <a:gd name="T20" fmla="*/ 38 w 128"/>
                  <a:gd name="T21" fmla="*/ 210 h 217"/>
                  <a:gd name="T22" fmla="*/ 26 w 128"/>
                  <a:gd name="T23" fmla="*/ 205 h 217"/>
                  <a:gd name="T24" fmla="*/ 16 w 128"/>
                  <a:gd name="T25" fmla="*/ 201 h 217"/>
                  <a:gd name="T26" fmla="*/ 8 w 128"/>
                  <a:gd name="T27" fmla="*/ 196 h 217"/>
                  <a:gd name="T28" fmla="*/ 2 w 128"/>
                  <a:gd name="T29" fmla="*/ 190 h 217"/>
                  <a:gd name="T30" fmla="*/ 0 w 128"/>
                  <a:gd name="T31" fmla="*/ 183 h 217"/>
                  <a:gd name="T32" fmla="*/ 1 w 128"/>
                  <a:gd name="T33" fmla="*/ 178 h 217"/>
                  <a:gd name="T34" fmla="*/ 13 w 128"/>
                  <a:gd name="T35" fmla="*/ 171 h 217"/>
                  <a:gd name="T36" fmla="*/ 29 w 128"/>
                  <a:gd name="T37" fmla="*/ 161 h 217"/>
                  <a:gd name="T38" fmla="*/ 46 w 128"/>
                  <a:gd name="T39" fmla="*/ 150 h 217"/>
                  <a:gd name="T40" fmla="*/ 63 w 128"/>
                  <a:gd name="T41" fmla="*/ 134 h 217"/>
                  <a:gd name="T42" fmla="*/ 79 w 128"/>
                  <a:gd name="T43" fmla="*/ 112 h 217"/>
                  <a:gd name="T44" fmla="*/ 91 w 128"/>
                  <a:gd name="T45" fmla="*/ 83 h 217"/>
                  <a:gd name="T46" fmla="*/ 97 w 128"/>
                  <a:gd name="T47" fmla="*/ 46 h 217"/>
                  <a:gd name="T48" fmla="*/ 94 w 128"/>
                  <a:gd name="T49" fmla="*/ 0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8" h="217">
                    <a:moveTo>
                      <a:pt x="94" y="0"/>
                    </a:moveTo>
                    <a:lnTo>
                      <a:pt x="105" y="9"/>
                    </a:lnTo>
                    <a:lnTo>
                      <a:pt x="115" y="27"/>
                    </a:lnTo>
                    <a:lnTo>
                      <a:pt x="123" y="50"/>
                    </a:lnTo>
                    <a:lnTo>
                      <a:pt x="128" y="78"/>
                    </a:lnTo>
                    <a:lnTo>
                      <a:pt x="127" y="111"/>
                    </a:lnTo>
                    <a:lnTo>
                      <a:pt x="116" y="145"/>
                    </a:lnTo>
                    <a:lnTo>
                      <a:pt x="94" y="181"/>
                    </a:lnTo>
                    <a:lnTo>
                      <a:pt x="60" y="217"/>
                    </a:lnTo>
                    <a:lnTo>
                      <a:pt x="49" y="213"/>
                    </a:lnTo>
                    <a:lnTo>
                      <a:pt x="38" y="210"/>
                    </a:lnTo>
                    <a:lnTo>
                      <a:pt x="26" y="205"/>
                    </a:lnTo>
                    <a:lnTo>
                      <a:pt x="16" y="201"/>
                    </a:lnTo>
                    <a:lnTo>
                      <a:pt x="8" y="196"/>
                    </a:lnTo>
                    <a:lnTo>
                      <a:pt x="2" y="190"/>
                    </a:lnTo>
                    <a:lnTo>
                      <a:pt x="0" y="183"/>
                    </a:lnTo>
                    <a:lnTo>
                      <a:pt x="1" y="178"/>
                    </a:lnTo>
                    <a:lnTo>
                      <a:pt x="13" y="171"/>
                    </a:lnTo>
                    <a:lnTo>
                      <a:pt x="29" y="161"/>
                    </a:lnTo>
                    <a:lnTo>
                      <a:pt x="46" y="150"/>
                    </a:lnTo>
                    <a:lnTo>
                      <a:pt x="63" y="134"/>
                    </a:lnTo>
                    <a:lnTo>
                      <a:pt x="79" y="112"/>
                    </a:lnTo>
                    <a:lnTo>
                      <a:pt x="91" y="83"/>
                    </a:lnTo>
                    <a:lnTo>
                      <a:pt x="97" y="4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86029" name="Freeform 13"/>
              <p:cNvSpPr>
                <a:spLocks/>
              </p:cNvSpPr>
              <p:nvPr userDrawn="1"/>
            </p:nvSpPr>
            <p:spPr bwMode="ltGray">
              <a:xfrm rot="373331" flipH="1">
                <a:off x="313" y="3110"/>
                <a:ext cx="85" cy="93"/>
              </a:xfrm>
              <a:custGeom>
                <a:avLst/>
                <a:gdLst>
                  <a:gd name="T0" fmla="*/ 75 w 117"/>
                  <a:gd name="T1" fmla="*/ 0 h 132"/>
                  <a:gd name="T2" fmla="*/ 0 w 117"/>
                  <a:gd name="T3" fmla="*/ 25 h 132"/>
                  <a:gd name="T4" fmla="*/ 3 w 117"/>
                  <a:gd name="T5" fmla="*/ 26 h 132"/>
                  <a:gd name="T6" fmla="*/ 14 w 117"/>
                  <a:gd name="T7" fmla="*/ 29 h 132"/>
                  <a:gd name="T8" fmla="*/ 29 w 117"/>
                  <a:gd name="T9" fmla="*/ 36 h 132"/>
                  <a:gd name="T10" fmla="*/ 46 w 117"/>
                  <a:gd name="T11" fmla="*/ 47 h 132"/>
                  <a:gd name="T12" fmla="*/ 66 w 117"/>
                  <a:gd name="T13" fmla="*/ 62 h 132"/>
                  <a:gd name="T14" fmla="*/ 84 w 117"/>
                  <a:gd name="T15" fmla="*/ 80 h 132"/>
                  <a:gd name="T16" fmla="*/ 102 w 117"/>
                  <a:gd name="T17" fmla="*/ 103 h 132"/>
                  <a:gd name="T18" fmla="*/ 116 w 117"/>
                  <a:gd name="T19" fmla="*/ 132 h 132"/>
                  <a:gd name="T20" fmla="*/ 117 w 117"/>
                  <a:gd name="T21" fmla="*/ 120 h 132"/>
                  <a:gd name="T22" fmla="*/ 115 w 117"/>
                  <a:gd name="T23" fmla="*/ 107 h 132"/>
                  <a:gd name="T24" fmla="*/ 108 w 117"/>
                  <a:gd name="T25" fmla="*/ 90 h 132"/>
                  <a:gd name="T26" fmla="*/ 99 w 117"/>
                  <a:gd name="T27" fmla="*/ 74 h 132"/>
                  <a:gd name="T28" fmla="*/ 89 w 117"/>
                  <a:gd name="T29" fmla="*/ 58 h 132"/>
                  <a:gd name="T30" fmla="*/ 78 w 117"/>
                  <a:gd name="T31" fmla="*/ 45 h 132"/>
                  <a:gd name="T32" fmla="*/ 67 w 117"/>
                  <a:gd name="T33" fmla="*/ 36 h 132"/>
                  <a:gd name="T34" fmla="*/ 58 w 117"/>
                  <a:gd name="T35" fmla="*/ 32 h 132"/>
                  <a:gd name="T36" fmla="*/ 69 w 117"/>
                  <a:gd name="T37" fmla="*/ 29 h 132"/>
                  <a:gd name="T38" fmla="*/ 79 w 117"/>
                  <a:gd name="T39" fmla="*/ 28 h 132"/>
                  <a:gd name="T40" fmla="*/ 89 w 117"/>
                  <a:gd name="T41" fmla="*/ 26 h 132"/>
                  <a:gd name="T42" fmla="*/ 98 w 117"/>
                  <a:gd name="T43" fmla="*/ 25 h 132"/>
                  <a:gd name="T44" fmla="*/ 105 w 117"/>
                  <a:gd name="T45" fmla="*/ 24 h 132"/>
                  <a:gd name="T46" fmla="*/ 109 w 117"/>
                  <a:gd name="T47" fmla="*/ 22 h 132"/>
                  <a:gd name="T48" fmla="*/ 113 w 117"/>
                  <a:gd name="T49" fmla="*/ 21 h 132"/>
                  <a:gd name="T50" fmla="*/ 114 w 117"/>
                  <a:gd name="T51" fmla="*/ 21 h 132"/>
                  <a:gd name="T52" fmla="*/ 75 w 117"/>
                  <a:gd name="T53" fmla="*/ 0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17" h="132">
                    <a:moveTo>
                      <a:pt x="75" y="0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14" y="29"/>
                    </a:lnTo>
                    <a:lnTo>
                      <a:pt x="29" y="36"/>
                    </a:lnTo>
                    <a:lnTo>
                      <a:pt x="46" y="47"/>
                    </a:lnTo>
                    <a:lnTo>
                      <a:pt x="66" y="62"/>
                    </a:lnTo>
                    <a:lnTo>
                      <a:pt x="84" y="80"/>
                    </a:lnTo>
                    <a:lnTo>
                      <a:pt x="102" y="103"/>
                    </a:lnTo>
                    <a:lnTo>
                      <a:pt x="116" y="132"/>
                    </a:lnTo>
                    <a:lnTo>
                      <a:pt x="117" y="120"/>
                    </a:lnTo>
                    <a:lnTo>
                      <a:pt x="115" y="107"/>
                    </a:lnTo>
                    <a:lnTo>
                      <a:pt x="108" y="90"/>
                    </a:lnTo>
                    <a:lnTo>
                      <a:pt x="99" y="74"/>
                    </a:lnTo>
                    <a:lnTo>
                      <a:pt x="89" y="58"/>
                    </a:lnTo>
                    <a:lnTo>
                      <a:pt x="78" y="45"/>
                    </a:lnTo>
                    <a:lnTo>
                      <a:pt x="67" y="36"/>
                    </a:lnTo>
                    <a:lnTo>
                      <a:pt x="58" y="32"/>
                    </a:lnTo>
                    <a:lnTo>
                      <a:pt x="69" y="29"/>
                    </a:lnTo>
                    <a:lnTo>
                      <a:pt x="79" y="28"/>
                    </a:lnTo>
                    <a:lnTo>
                      <a:pt x="89" y="26"/>
                    </a:lnTo>
                    <a:lnTo>
                      <a:pt x="98" y="25"/>
                    </a:lnTo>
                    <a:lnTo>
                      <a:pt x="105" y="24"/>
                    </a:lnTo>
                    <a:lnTo>
                      <a:pt x="109" y="22"/>
                    </a:lnTo>
                    <a:lnTo>
                      <a:pt x="113" y="21"/>
                    </a:lnTo>
                    <a:lnTo>
                      <a:pt x="114" y="2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86030" name="Freeform 14"/>
              <p:cNvSpPr>
                <a:spLocks/>
              </p:cNvSpPr>
              <p:nvPr userDrawn="1"/>
            </p:nvSpPr>
            <p:spPr bwMode="ltGray">
              <a:xfrm rot="373331" flipH="1">
                <a:off x="289" y="3135"/>
                <a:ext cx="21" cy="55"/>
              </a:xfrm>
              <a:custGeom>
                <a:avLst/>
                <a:gdLst>
                  <a:gd name="T0" fmla="*/ 29 w 29"/>
                  <a:gd name="T1" fmla="*/ 0 h 77"/>
                  <a:gd name="T2" fmla="*/ 23 w 29"/>
                  <a:gd name="T3" fmla="*/ 0 h 77"/>
                  <a:gd name="T4" fmla="*/ 16 w 29"/>
                  <a:gd name="T5" fmla="*/ 4 h 77"/>
                  <a:gd name="T6" fmla="*/ 9 w 29"/>
                  <a:gd name="T7" fmla="*/ 9 h 77"/>
                  <a:gd name="T8" fmla="*/ 4 w 29"/>
                  <a:gd name="T9" fmla="*/ 19 h 77"/>
                  <a:gd name="T10" fmla="*/ 1 w 29"/>
                  <a:gd name="T11" fmla="*/ 30 h 77"/>
                  <a:gd name="T12" fmla="*/ 0 w 29"/>
                  <a:gd name="T13" fmla="*/ 44 h 77"/>
                  <a:gd name="T14" fmla="*/ 3 w 29"/>
                  <a:gd name="T15" fmla="*/ 60 h 77"/>
                  <a:gd name="T16" fmla="*/ 11 w 29"/>
                  <a:gd name="T17" fmla="*/ 77 h 77"/>
                  <a:gd name="T18" fmla="*/ 15 w 29"/>
                  <a:gd name="T19" fmla="*/ 53 h 77"/>
                  <a:gd name="T20" fmla="*/ 19 w 29"/>
                  <a:gd name="T21" fmla="*/ 37 h 77"/>
                  <a:gd name="T22" fmla="*/ 23 w 29"/>
                  <a:gd name="T23" fmla="*/ 22 h 77"/>
                  <a:gd name="T24" fmla="*/ 29 w 29"/>
                  <a:gd name="T25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9" h="77">
                    <a:moveTo>
                      <a:pt x="29" y="0"/>
                    </a:moveTo>
                    <a:lnTo>
                      <a:pt x="23" y="0"/>
                    </a:lnTo>
                    <a:lnTo>
                      <a:pt x="16" y="4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1" y="30"/>
                    </a:lnTo>
                    <a:lnTo>
                      <a:pt x="0" y="44"/>
                    </a:lnTo>
                    <a:lnTo>
                      <a:pt x="3" y="60"/>
                    </a:lnTo>
                    <a:lnTo>
                      <a:pt x="11" y="77"/>
                    </a:lnTo>
                    <a:lnTo>
                      <a:pt x="15" y="53"/>
                    </a:lnTo>
                    <a:lnTo>
                      <a:pt x="19" y="37"/>
                    </a:lnTo>
                    <a:lnTo>
                      <a:pt x="23" y="2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grpSp>
            <p:nvGrpSpPr>
              <p:cNvPr id="86031" name="Group 15"/>
              <p:cNvGrpSpPr>
                <a:grpSpLocks/>
              </p:cNvGrpSpPr>
              <p:nvPr userDrawn="1"/>
            </p:nvGrpSpPr>
            <p:grpSpPr bwMode="auto">
              <a:xfrm rot="10886446" flipH="1">
                <a:off x="335" y="3251"/>
                <a:ext cx="608" cy="369"/>
                <a:chOff x="-366" y="1704"/>
                <a:chExt cx="608" cy="369"/>
              </a:xfrm>
            </p:grpSpPr>
            <p:sp>
              <p:nvSpPr>
                <p:cNvPr id="86032" name="Freeform 16"/>
                <p:cNvSpPr>
                  <a:spLocks/>
                </p:cNvSpPr>
                <p:nvPr userDrawn="1"/>
              </p:nvSpPr>
              <p:spPr bwMode="ltGray">
                <a:xfrm rot="4200091">
                  <a:off x="-243" y="1807"/>
                  <a:ext cx="143" cy="390"/>
                </a:xfrm>
                <a:custGeom>
                  <a:avLst/>
                  <a:gdLst>
                    <a:gd name="T0" fmla="*/ 12 w 207"/>
                    <a:gd name="T1" fmla="*/ 44 h 564"/>
                    <a:gd name="T2" fmla="*/ 6 w 207"/>
                    <a:gd name="T3" fmla="*/ 72 h 564"/>
                    <a:gd name="T4" fmla="*/ 3 w 207"/>
                    <a:gd name="T5" fmla="*/ 99 h 564"/>
                    <a:gd name="T6" fmla="*/ 0 w 207"/>
                    <a:gd name="T7" fmla="*/ 125 h 564"/>
                    <a:gd name="T8" fmla="*/ 0 w 207"/>
                    <a:gd name="T9" fmla="*/ 151 h 564"/>
                    <a:gd name="T10" fmla="*/ 3 w 207"/>
                    <a:gd name="T11" fmla="*/ 180 h 564"/>
                    <a:gd name="T12" fmla="*/ 7 w 207"/>
                    <a:gd name="T13" fmla="*/ 211 h 564"/>
                    <a:gd name="T14" fmla="*/ 16 w 207"/>
                    <a:gd name="T15" fmla="*/ 247 h 564"/>
                    <a:gd name="T16" fmla="*/ 29 w 207"/>
                    <a:gd name="T17" fmla="*/ 287 h 564"/>
                    <a:gd name="T18" fmla="*/ 43 w 207"/>
                    <a:gd name="T19" fmla="*/ 325 h 564"/>
                    <a:gd name="T20" fmla="*/ 61 w 207"/>
                    <a:gd name="T21" fmla="*/ 364 h 564"/>
                    <a:gd name="T22" fmla="*/ 83 w 207"/>
                    <a:gd name="T23" fmla="*/ 406 h 564"/>
                    <a:gd name="T24" fmla="*/ 106 w 207"/>
                    <a:gd name="T25" fmla="*/ 446 h 564"/>
                    <a:gd name="T26" fmla="*/ 132 w 207"/>
                    <a:gd name="T27" fmla="*/ 483 h 564"/>
                    <a:gd name="T28" fmla="*/ 157 w 207"/>
                    <a:gd name="T29" fmla="*/ 516 h 564"/>
                    <a:gd name="T30" fmla="*/ 182 w 207"/>
                    <a:gd name="T31" fmla="*/ 544 h 564"/>
                    <a:gd name="T32" fmla="*/ 207 w 207"/>
                    <a:gd name="T33" fmla="*/ 564 h 564"/>
                    <a:gd name="T34" fmla="*/ 160 w 207"/>
                    <a:gd name="T35" fmla="*/ 501 h 564"/>
                    <a:gd name="T36" fmla="*/ 127 w 207"/>
                    <a:gd name="T37" fmla="*/ 448 h 564"/>
                    <a:gd name="T38" fmla="*/ 103 w 207"/>
                    <a:gd name="T39" fmla="*/ 405 h 564"/>
                    <a:gd name="T40" fmla="*/ 87 w 207"/>
                    <a:gd name="T41" fmla="*/ 368 h 564"/>
                    <a:gd name="T42" fmla="*/ 75 w 207"/>
                    <a:gd name="T43" fmla="*/ 337 h 564"/>
                    <a:gd name="T44" fmla="*/ 68 w 207"/>
                    <a:gd name="T45" fmla="*/ 309 h 564"/>
                    <a:gd name="T46" fmla="*/ 63 w 207"/>
                    <a:gd name="T47" fmla="*/ 285 h 564"/>
                    <a:gd name="T48" fmla="*/ 56 w 207"/>
                    <a:gd name="T49" fmla="*/ 261 h 564"/>
                    <a:gd name="T50" fmla="*/ 44 w 207"/>
                    <a:gd name="T51" fmla="*/ 205 h 564"/>
                    <a:gd name="T52" fmla="*/ 41 w 207"/>
                    <a:gd name="T53" fmla="*/ 140 h 564"/>
                    <a:gd name="T54" fmla="*/ 43 w 207"/>
                    <a:gd name="T55" fmla="*/ 68 h 564"/>
                    <a:gd name="T56" fmla="*/ 50 w 207"/>
                    <a:gd name="T57" fmla="*/ 0 h 564"/>
                    <a:gd name="T58" fmla="*/ 12 w 207"/>
                    <a:gd name="T59" fmla="*/ 44 h 5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207" h="564">
                      <a:moveTo>
                        <a:pt x="12" y="44"/>
                      </a:moveTo>
                      <a:lnTo>
                        <a:pt x="6" y="72"/>
                      </a:lnTo>
                      <a:lnTo>
                        <a:pt x="3" y="99"/>
                      </a:lnTo>
                      <a:lnTo>
                        <a:pt x="0" y="125"/>
                      </a:lnTo>
                      <a:lnTo>
                        <a:pt x="0" y="151"/>
                      </a:lnTo>
                      <a:lnTo>
                        <a:pt x="3" y="180"/>
                      </a:lnTo>
                      <a:lnTo>
                        <a:pt x="7" y="211"/>
                      </a:lnTo>
                      <a:lnTo>
                        <a:pt x="16" y="247"/>
                      </a:lnTo>
                      <a:lnTo>
                        <a:pt x="29" y="287"/>
                      </a:lnTo>
                      <a:lnTo>
                        <a:pt x="43" y="325"/>
                      </a:lnTo>
                      <a:lnTo>
                        <a:pt x="61" y="364"/>
                      </a:lnTo>
                      <a:lnTo>
                        <a:pt x="83" y="406"/>
                      </a:lnTo>
                      <a:lnTo>
                        <a:pt x="106" y="446"/>
                      </a:lnTo>
                      <a:lnTo>
                        <a:pt x="132" y="483"/>
                      </a:lnTo>
                      <a:lnTo>
                        <a:pt x="157" y="516"/>
                      </a:lnTo>
                      <a:lnTo>
                        <a:pt x="182" y="544"/>
                      </a:lnTo>
                      <a:lnTo>
                        <a:pt x="207" y="564"/>
                      </a:lnTo>
                      <a:lnTo>
                        <a:pt x="160" y="501"/>
                      </a:lnTo>
                      <a:lnTo>
                        <a:pt x="127" y="448"/>
                      </a:lnTo>
                      <a:lnTo>
                        <a:pt x="103" y="405"/>
                      </a:lnTo>
                      <a:lnTo>
                        <a:pt x="87" y="368"/>
                      </a:lnTo>
                      <a:lnTo>
                        <a:pt x="75" y="337"/>
                      </a:lnTo>
                      <a:lnTo>
                        <a:pt x="68" y="309"/>
                      </a:lnTo>
                      <a:lnTo>
                        <a:pt x="63" y="285"/>
                      </a:lnTo>
                      <a:lnTo>
                        <a:pt x="56" y="261"/>
                      </a:lnTo>
                      <a:lnTo>
                        <a:pt x="44" y="205"/>
                      </a:lnTo>
                      <a:lnTo>
                        <a:pt x="41" y="140"/>
                      </a:lnTo>
                      <a:lnTo>
                        <a:pt x="43" y="68"/>
                      </a:lnTo>
                      <a:lnTo>
                        <a:pt x="50" y="0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6699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6033" name="Freeform 17"/>
                <p:cNvSpPr>
                  <a:spLocks/>
                </p:cNvSpPr>
                <p:nvPr userDrawn="1"/>
              </p:nvSpPr>
              <p:spPr bwMode="ltGray">
                <a:xfrm rot="4200091">
                  <a:off x="124" y="1761"/>
                  <a:ext cx="33" cy="160"/>
                </a:xfrm>
                <a:custGeom>
                  <a:avLst/>
                  <a:gdLst>
                    <a:gd name="T0" fmla="*/ 0 w 47"/>
                    <a:gd name="T1" fmla="*/ 19 h 232"/>
                    <a:gd name="T2" fmla="*/ 14 w 47"/>
                    <a:gd name="T3" fmla="*/ 55 h 232"/>
                    <a:gd name="T4" fmla="*/ 22 w 47"/>
                    <a:gd name="T5" fmla="*/ 101 h 232"/>
                    <a:gd name="T6" fmla="*/ 24 w 47"/>
                    <a:gd name="T7" fmla="*/ 159 h 232"/>
                    <a:gd name="T8" fmla="*/ 19 w 47"/>
                    <a:gd name="T9" fmla="*/ 232 h 232"/>
                    <a:gd name="T10" fmla="*/ 45 w 47"/>
                    <a:gd name="T11" fmla="*/ 217 h 232"/>
                    <a:gd name="T12" fmla="*/ 47 w 47"/>
                    <a:gd name="T13" fmla="*/ 178 h 232"/>
                    <a:gd name="T14" fmla="*/ 47 w 47"/>
                    <a:gd name="T15" fmla="*/ 140 h 232"/>
                    <a:gd name="T16" fmla="*/ 45 w 47"/>
                    <a:gd name="T17" fmla="*/ 103 h 232"/>
                    <a:gd name="T18" fmla="*/ 41 w 47"/>
                    <a:gd name="T19" fmla="*/ 71 h 232"/>
                    <a:gd name="T20" fmla="*/ 36 w 47"/>
                    <a:gd name="T21" fmla="*/ 52 h 232"/>
                    <a:gd name="T22" fmla="*/ 29 w 47"/>
                    <a:gd name="T23" fmla="*/ 34 h 232"/>
                    <a:gd name="T24" fmla="*/ 22 w 47"/>
                    <a:gd name="T25" fmla="*/ 17 h 232"/>
                    <a:gd name="T26" fmla="*/ 13 w 47"/>
                    <a:gd name="T27" fmla="*/ 0 h 232"/>
                    <a:gd name="T28" fmla="*/ 0 w 47"/>
                    <a:gd name="T29" fmla="*/ 19 h 2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47" h="232">
                      <a:moveTo>
                        <a:pt x="0" y="19"/>
                      </a:moveTo>
                      <a:lnTo>
                        <a:pt x="14" y="55"/>
                      </a:lnTo>
                      <a:lnTo>
                        <a:pt x="22" y="101"/>
                      </a:lnTo>
                      <a:lnTo>
                        <a:pt x="24" y="159"/>
                      </a:lnTo>
                      <a:lnTo>
                        <a:pt x="19" y="232"/>
                      </a:lnTo>
                      <a:lnTo>
                        <a:pt x="45" y="217"/>
                      </a:lnTo>
                      <a:lnTo>
                        <a:pt x="47" y="178"/>
                      </a:lnTo>
                      <a:lnTo>
                        <a:pt x="47" y="140"/>
                      </a:lnTo>
                      <a:lnTo>
                        <a:pt x="45" y="103"/>
                      </a:lnTo>
                      <a:lnTo>
                        <a:pt x="41" y="71"/>
                      </a:lnTo>
                      <a:lnTo>
                        <a:pt x="36" y="52"/>
                      </a:lnTo>
                      <a:lnTo>
                        <a:pt x="29" y="34"/>
                      </a:lnTo>
                      <a:lnTo>
                        <a:pt x="22" y="17"/>
                      </a:lnTo>
                      <a:lnTo>
                        <a:pt x="1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6699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6034" name="Freeform 18"/>
                <p:cNvSpPr>
                  <a:spLocks/>
                </p:cNvSpPr>
                <p:nvPr userDrawn="1"/>
              </p:nvSpPr>
              <p:spPr bwMode="ltGray">
                <a:xfrm rot="4200091">
                  <a:off x="199" y="1720"/>
                  <a:ext cx="60" cy="27"/>
                </a:xfrm>
                <a:custGeom>
                  <a:avLst/>
                  <a:gdLst>
                    <a:gd name="T0" fmla="*/ 87 w 87"/>
                    <a:gd name="T1" fmla="*/ 22 h 40"/>
                    <a:gd name="T2" fmla="*/ 77 w 87"/>
                    <a:gd name="T3" fmla="*/ 17 h 40"/>
                    <a:gd name="T4" fmla="*/ 68 w 87"/>
                    <a:gd name="T5" fmla="*/ 12 h 40"/>
                    <a:gd name="T6" fmla="*/ 58 w 87"/>
                    <a:gd name="T7" fmla="*/ 7 h 40"/>
                    <a:gd name="T8" fmla="*/ 47 w 87"/>
                    <a:gd name="T9" fmla="*/ 5 h 40"/>
                    <a:gd name="T10" fmla="*/ 37 w 87"/>
                    <a:gd name="T11" fmla="*/ 3 h 40"/>
                    <a:gd name="T12" fmla="*/ 26 w 87"/>
                    <a:gd name="T13" fmla="*/ 2 h 40"/>
                    <a:gd name="T14" fmla="*/ 13 w 87"/>
                    <a:gd name="T15" fmla="*/ 0 h 40"/>
                    <a:gd name="T16" fmla="*/ 0 w 87"/>
                    <a:gd name="T17" fmla="*/ 2 h 40"/>
                    <a:gd name="T18" fmla="*/ 6 w 87"/>
                    <a:gd name="T19" fmla="*/ 6 h 40"/>
                    <a:gd name="T20" fmla="*/ 14 w 87"/>
                    <a:gd name="T21" fmla="*/ 10 h 40"/>
                    <a:gd name="T22" fmla="*/ 22 w 87"/>
                    <a:gd name="T23" fmla="*/ 14 h 40"/>
                    <a:gd name="T24" fmla="*/ 33 w 87"/>
                    <a:gd name="T25" fmla="*/ 18 h 40"/>
                    <a:gd name="T26" fmla="*/ 42 w 87"/>
                    <a:gd name="T27" fmla="*/ 22 h 40"/>
                    <a:gd name="T28" fmla="*/ 52 w 87"/>
                    <a:gd name="T29" fmla="*/ 27 h 40"/>
                    <a:gd name="T30" fmla="*/ 64 w 87"/>
                    <a:gd name="T31" fmla="*/ 33 h 40"/>
                    <a:gd name="T32" fmla="*/ 74 w 87"/>
                    <a:gd name="T33" fmla="*/ 40 h 40"/>
                    <a:gd name="T34" fmla="*/ 87 w 87"/>
                    <a:gd name="T35" fmla="*/ 22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87" h="40">
                      <a:moveTo>
                        <a:pt x="87" y="22"/>
                      </a:moveTo>
                      <a:lnTo>
                        <a:pt x="77" y="17"/>
                      </a:lnTo>
                      <a:lnTo>
                        <a:pt x="68" y="12"/>
                      </a:lnTo>
                      <a:lnTo>
                        <a:pt x="58" y="7"/>
                      </a:lnTo>
                      <a:lnTo>
                        <a:pt x="47" y="5"/>
                      </a:lnTo>
                      <a:lnTo>
                        <a:pt x="37" y="3"/>
                      </a:lnTo>
                      <a:lnTo>
                        <a:pt x="26" y="2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6" y="6"/>
                      </a:lnTo>
                      <a:lnTo>
                        <a:pt x="14" y="10"/>
                      </a:lnTo>
                      <a:lnTo>
                        <a:pt x="22" y="14"/>
                      </a:lnTo>
                      <a:lnTo>
                        <a:pt x="33" y="18"/>
                      </a:lnTo>
                      <a:lnTo>
                        <a:pt x="42" y="22"/>
                      </a:lnTo>
                      <a:lnTo>
                        <a:pt x="52" y="27"/>
                      </a:lnTo>
                      <a:lnTo>
                        <a:pt x="64" y="33"/>
                      </a:lnTo>
                      <a:lnTo>
                        <a:pt x="74" y="40"/>
                      </a:lnTo>
                      <a:lnTo>
                        <a:pt x="87" y="2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6699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86035" name="Group 19"/>
            <p:cNvGrpSpPr>
              <a:grpSpLocks/>
            </p:cNvGrpSpPr>
            <p:nvPr/>
          </p:nvGrpSpPr>
          <p:grpSpPr bwMode="auto">
            <a:xfrm rot="-15351438">
              <a:off x="343" y="3854"/>
              <a:ext cx="392" cy="424"/>
              <a:chOff x="1727" y="866"/>
              <a:chExt cx="129" cy="157"/>
            </a:xfrm>
          </p:grpSpPr>
          <p:sp>
            <p:nvSpPr>
              <p:cNvPr id="86036" name="Freeform 2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86037" name="Freeform 2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86038" name="Freeform 2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86039" name="Group 23"/>
            <p:cNvGrpSpPr>
              <a:grpSpLocks/>
            </p:cNvGrpSpPr>
            <p:nvPr/>
          </p:nvGrpSpPr>
          <p:grpSpPr bwMode="auto">
            <a:xfrm rot="5003157">
              <a:off x="249" y="1102"/>
              <a:ext cx="412" cy="500"/>
              <a:chOff x="1727" y="866"/>
              <a:chExt cx="129" cy="157"/>
            </a:xfrm>
          </p:grpSpPr>
          <p:sp>
            <p:nvSpPr>
              <p:cNvPr id="86040" name="Freeform 2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86041" name="Freeform 2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86042" name="Freeform 2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86043" name="Group 27"/>
            <p:cNvGrpSpPr>
              <a:grpSpLocks/>
            </p:cNvGrpSpPr>
            <p:nvPr/>
          </p:nvGrpSpPr>
          <p:grpSpPr bwMode="auto">
            <a:xfrm>
              <a:off x="815" y="0"/>
              <a:ext cx="345" cy="367"/>
              <a:chOff x="1727" y="866"/>
              <a:chExt cx="129" cy="157"/>
            </a:xfrm>
          </p:grpSpPr>
          <p:sp>
            <p:nvSpPr>
              <p:cNvPr id="86044" name="Freeform 2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86045" name="Freeform 2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86046" name="Freeform 3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</p:grpSp>
        <p:sp>
          <p:nvSpPr>
            <p:cNvPr id="86047" name="Freeform 31"/>
            <p:cNvSpPr>
              <a:spLocks/>
            </p:cNvSpPr>
            <p:nvPr/>
          </p:nvSpPr>
          <p:spPr bwMode="ltGray">
            <a:xfrm>
              <a:off x="87" y="94"/>
              <a:ext cx="699" cy="756"/>
            </a:xfrm>
            <a:custGeom>
              <a:avLst/>
              <a:gdLst>
                <a:gd name="T0" fmla="*/ 1 w 699"/>
                <a:gd name="T1" fmla="*/ 392 h 756"/>
                <a:gd name="T2" fmla="*/ 3 w 699"/>
                <a:gd name="T3" fmla="*/ 252 h 756"/>
                <a:gd name="T4" fmla="*/ 21 w 699"/>
                <a:gd name="T5" fmla="*/ 210 h 756"/>
                <a:gd name="T6" fmla="*/ 29 w 699"/>
                <a:gd name="T7" fmla="*/ 182 h 756"/>
                <a:gd name="T8" fmla="*/ 39 w 699"/>
                <a:gd name="T9" fmla="*/ 154 h 756"/>
                <a:gd name="T10" fmla="*/ 51 w 699"/>
                <a:gd name="T11" fmla="*/ 138 h 756"/>
                <a:gd name="T12" fmla="*/ 111 w 699"/>
                <a:gd name="T13" fmla="*/ 74 h 756"/>
                <a:gd name="T14" fmla="*/ 169 w 699"/>
                <a:gd name="T15" fmla="*/ 30 h 756"/>
                <a:gd name="T16" fmla="*/ 225 w 699"/>
                <a:gd name="T17" fmla="*/ 10 h 756"/>
                <a:gd name="T18" fmla="*/ 249 w 699"/>
                <a:gd name="T19" fmla="*/ 4 h 756"/>
                <a:gd name="T20" fmla="*/ 265 w 699"/>
                <a:gd name="T21" fmla="*/ 0 h 756"/>
                <a:gd name="T22" fmla="*/ 357 w 699"/>
                <a:gd name="T23" fmla="*/ 2 h 756"/>
                <a:gd name="T24" fmla="*/ 385 w 699"/>
                <a:gd name="T25" fmla="*/ 6 h 756"/>
                <a:gd name="T26" fmla="*/ 489 w 699"/>
                <a:gd name="T27" fmla="*/ 40 h 756"/>
                <a:gd name="T28" fmla="*/ 619 w 699"/>
                <a:gd name="T29" fmla="*/ 128 h 756"/>
                <a:gd name="T30" fmla="*/ 653 w 699"/>
                <a:gd name="T31" fmla="*/ 178 h 756"/>
                <a:gd name="T32" fmla="*/ 693 w 699"/>
                <a:gd name="T33" fmla="*/ 322 h 756"/>
                <a:gd name="T34" fmla="*/ 687 w 699"/>
                <a:gd name="T35" fmla="*/ 434 h 756"/>
                <a:gd name="T36" fmla="*/ 665 w 699"/>
                <a:gd name="T37" fmla="*/ 538 h 756"/>
                <a:gd name="T38" fmla="*/ 639 w 699"/>
                <a:gd name="T39" fmla="*/ 564 h 756"/>
                <a:gd name="T40" fmla="*/ 631 w 699"/>
                <a:gd name="T41" fmla="*/ 580 h 756"/>
                <a:gd name="T42" fmla="*/ 607 w 699"/>
                <a:gd name="T43" fmla="*/ 588 h 756"/>
                <a:gd name="T44" fmla="*/ 473 w 699"/>
                <a:gd name="T45" fmla="*/ 664 h 756"/>
                <a:gd name="T46" fmla="*/ 449 w 699"/>
                <a:gd name="T47" fmla="*/ 678 h 756"/>
                <a:gd name="T48" fmla="*/ 405 w 699"/>
                <a:gd name="T49" fmla="*/ 684 h 756"/>
                <a:gd name="T50" fmla="*/ 375 w 699"/>
                <a:gd name="T51" fmla="*/ 690 h 756"/>
                <a:gd name="T52" fmla="*/ 267 w 699"/>
                <a:gd name="T53" fmla="*/ 684 h 756"/>
                <a:gd name="T54" fmla="*/ 259 w 699"/>
                <a:gd name="T55" fmla="*/ 722 h 756"/>
                <a:gd name="T56" fmla="*/ 241 w 699"/>
                <a:gd name="T57" fmla="*/ 756 h 756"/>
                <a:gd name="T58" fmla="*/ 185 w 699"/>
                <a:gd name="T59" fmla="*/ 728 h 756"/>
                <a:gd name="T60" fmla="*/ 163 w 699"/>
                <a:gd name="T61" fmla="*/ 720 h 756"/>
                <a:gd name="T62" fmla="*/ 151 w 699"/>
                <a:gd name="T63" fmla="*/ 716 h 756"/>
                <a:gd name="T64" fmla="*/ 195 w 699"/>
                <a:gd name="T65" fmla="*/ 674 h 756"/>
                <a:gd name="T66" fmla="*/ 211 w 699"/>
                <a:gd name="T67" fmla="*/ 644 h 756"/>
                <a:gd name="T68" fmla="*/ 209 w 699"/>
                <a:gd name="T69" fmla="*/ 626 h 756"/>
                <a:gd name="T70" fmla="*/ 195 w 699"/>
                <a:gd name="T71" fmla="*/ 620 h 756"/>
                <a:gd name="T72" fmla="*/ 165 w 699"/>
                <a:gd name="T73" fmla="*/ 596 h 756"/>
                <a:gd name="T74" fmla="*/ 99 w 699"/>
                <a:gd name="T75" fmla="*/ 534 h 756"/>
                <a:gd name="T76" fmla="*/ 61 w 699"/>
                <a:gd name="T77" fmla="*/ 506 h 756"/>
                <a:gd name="T78" fmla="*/ 23 w 699"/>
                <a:gd name="T79" fmla="*/ 470 h 756"/>
                <a:gd name="T80" fmla="*/ 7 w 699"/>
                <a:gd name="T81" fmla="*/ 434 h 756"/>
                <a:gd name="T82" fmla="*/ 5 w 699"/>
                <a:gd name="T83" fmla="*/ 396 h 756"/>
                <a:gd name="T84" fmla="*/ 1 w 699"/>
                <a:gd name="T85" fmla="*/ 392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99" h="756">
                  <a:moveTo>
                    <a:pt x="1" y="392"/>
                  </a:moveTo>
                  <a:cubicBezTo>
                    <a:pt x="2" y="345"/>
                    <a:pt x="2" y="299"/>
                    <a:pt x="3" y="252"/>
                  </a:cubicBezTo>
                  <a:cubicBezTo>
                    <a:pt x="3" y="238"/>
                    <a:pt x="16" y="224"/>
                    <a:pt x="21" y="210"/>
                  </a:cubicBezTo>
                  <a:cubicBezTo>
                    <a:pt x="24" y="202"/>
                    <a:pt x="29" y="182"/>
                    <a:pt x="29" y="182"/>
                  </a:cubicBezTo>
                  <a:cubicBezTo>
                    <a:pt x="32" y="173"/>
                    <a:pt x="34" y="163"/>
                    <a:pt x="39" y="154"/>
                  </a:cubicBezTo>
                  <a:cubicBezTo>
                    <a:pt x="42" y="148"/>
                    <a:pt x="51" y="138"/>
                    <a:pt x="51" y="138"/>
                  </a:cubicBezTo>
                  <a:cubicBezTo>
                    <a:pt x="58" y="116"/>
                    <a:pt x="88" y="82"/>
                    <a:pt x="111" y="74"/>
                  </a:cubicBezTo>
                  <a:cubicBezTo>
                    <a:pt x="128" y="61"/>
                    <a:pt x="149" y="37"/>
                    <a:pt x="169" y="30"/>
                  </a:cubicBezTo>
                  <a:cubicBezTo>
                    <a:pt x="182" y="17"/>
                    <a:pt x="207" y="15"/>
                    <a:pt x="225" y="10"/>
                  </a:cubicBezTo>
                  <a:cubicBezTo>
                    <a:pt x="233" y="8"/>
                    <a:pt x="241" y="6"/>
                    <a:pt x="249" y="4"/>
                  </a:cubicBezTo>
                  <a:cubicBezTo>
                    <a:pt x="254" y="3"/>
                    <a:pt x="265" y="0"/>
                    <a:pt x="265" y="0"/>
                  </a:cubicBezTo>
                  <a:cubicBezTo>
                    <a:pt x="296" y="1"/>
                    <a:pt x="326" y="0"/>
                    <a:pt x="357" y="2"/>
                  </a:cubicBezTo>
                  <a:cubicBezTo>
                    <a:pt x="366" y="2"/>
                    <a:pt x="385" y="6"/>
                    <a:pt x="385" y="6"/>
                  </a:cubicBezTo>
                  <a:cubicBezTo>
                    <a:pt x="417" y="17"/>
                    <a:pt x="463" y="14"/>
                    <a:pt x="489" y="40"/>
                  </a:cubicBezTo>
                  <a:cubicBezTo>
                    <a:pt x="528" y="60"/>
                    <a:pt x="592" y="105"/>
                    <a:pt x="619" y="128"/>
                  </a:cubicBezTo>
                  <a:cubicBezTo>
                    <a:pt x="635" y="134"/>
                    <a:pt x="643" y="164"/>
                    <a:pt x="653" y="178"/>
                  </a:cubicBezTo>
                  <a:cubicBezTo>
                    <a:pt x="667" y="234"/>
                    <a:pt x="687" y="265"/>
                    <a:pt x="693" y="322"/>
                  </a:cubicBezTo>
                  <a:cubicBezTo>
                    <a:pt x="699" y="365"/>
                    <a:pt x="692" y="398"/>
                    <a:pt x="687" y="434"/>
                  </a:cubicBezTo>
                  <a:cubicBezTo>
                    <a:pt x="686" y="469"/>
                    <a:pt x="691" y="510"/>
                    <a:pt x="665" y="538"/>
                  </a:cubicBezTo>
                  <a:cubicBezTo>
                    <a:pt x="657" y="547"/>
                    <a:pt x="644" y="553"/>
                    <a:pt x="639" y="564"/>
                  </a:cubicBezTo>
                  <a:cubicBezTo>
                    <a:pt x="636" y="569"/>
                    <a:pt x="636" y="576"/>
                    <a:pt x="631" y="580"/>
                  </a:cubicBezTo>
                  <a:cubicBezTo>
                    <a:pt x="624" y="585"/>
                    <a:pt x="607" y="588"/>
                    <a:pt x="607" y="588"/>
                  </a:cubicBezTo>
                  <a:cubicBezTo>
                    <a:pt x="581" y="602"/>
                    <a:pt x="499" y="649"/>
                    <a:pt x="473" y="664"/>
                  </a:cubicBezTo>
                  <a:cubicBezTo>
                    <a:pt x="465" y="666"/>
                    <a:pt x="449" y="678"/>
                    <a:pt x="449" y="678"/>
                  </a:cubicBezTo>
                  <a:cubicBezTo>
                    <a:pt x="438" y="685"/>
                    <a:pt x="417" y="679"/>
                    <a:pt x="405" y="684"/>
                  </a:cubicBezTo>
                  <a:cubicBezTo>
                    <a:pt x="396" y="687"/>
                    <a:pt x="385" y="688"/>
                    <a:pt x="375" y="690"/>
                  </a:cubicBezTo>
                  <a:cubicBezTo>
                    <a:pt x="328" y="689"/>
                    <a:pt x="307" y="687"/>
                    <a:pt x="267" y="684"/>
                  </a:cubicBezTo>
                  <a:cubicBezTo>
                    <a:pt x="249" y="690"/>
                    <a:pt x="264" y="683"/>
                    <a:pt x="259" y="722"/>
                  </a:cubicBezTo>
                  <a:cubicBezTo>
                    <a:pt x="258" y="733"/>
                    <a:pt x="250" y="750"/>
                    <a:pt x="241" y="756"/>
                  </a:cubicBezTo>
                  <a:cubicBezTo>
                    <a:pt x="218" y="752"/>
                    <a:pt x="207" y="735"/>
                    <a:pt x="185" y="728"/>
                  </a:cubicBezTo>
                  <a:cubicBezTo>
                    <a:pt x="176" y="725"/>
                    <a:pt x="171" y="724"/>
                    <a:pt x="163" y="720"/>
                  </a:cubicBezTo>
                  <a:cubicBezTo>
                    <a:pt x="159" y="718"/>
                    <a:pt x="151" y="716"/>
                    <a:pt x="151" y="716"/>
                  </a:cubicBezTo>
                  <a:cubicBezTo>
                    <a:pt x="157" y="695"/>
                    <a:pt x="180" y="689"/>
                    <a:pt x="195" y="674"/>
                  </a:cubicBezTo>
                  <a:cubicBezTo>
                    <a:pt x="198" y="665"/>
                    <a:pt x="205" y="652"/>
                    <a:pt x="211" y="644"/>
                  </a:cubicBezTo>
                  <a:cubicBezTo>
                    <a:pt x="210" y="638"/>
                    <a:pt x="212" y="631"/>
                    <a:pt x="209" y="626"/>
                  </a:cubicBezTo>
                  <a:cubicBezTo>
                    <a:pt x="207" y="621"/>
                    <a:pt x="199" y="623"/>
                    <a:pt x="195" y="620"/>
                  </a:cubicBezTo>
                  <a:cubicBezTo>
                    <a:pt x="185" y="612"/>
                    <a:pt x="173" y="606"/>
                    <a:pt x="165" y="596"/>
                  </a:cubicBezTo>
                  <a:cubicBezTo>
                    <a:pt x="146" y="573"/>
                    <a:pt x="123" y="552"/>
                    <a:pt x="99" y="534"/>
                  </a:cubicBezTo>
                  <a:cubicBezTo>
                    <a:pt x="87" y="525"/>
                    <a:pt x="72" y="517"/>
                    <a:pt x="61" y="506"/>
                  </a:cubicBezTo>
                  <a:cubicBezTo>
                    <a:pt x="49" y="494"/>
                    <a:pt x="37" y="480"/>
                    <a:pt x="23" y="470"/>
                  </a:cubicBezTo>
                  <a:cubicBezTo>
                    <a:pt x="13" y="456"/>
                    <a:pt x="10" y="451"/>
                    <a:pt x="7" y="434"/>
                  </a:cubicBezTo>
                  <a:cubicBezTo>
                    <a:pt x="6" y="421"/>
                    <a:pt x="7" y="408"/>
                    <a:pt x="5" y="396"/>
                  </a:cubicBezTo>
                  <a:cubicBezTo>
                    <a:pt x="5" y="394"/>
                    <a:pt x="0" y="391"/>
                    <a:pt x="1" y="392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86048" name="Freeform 32"/>
            <p:cNvSpPr>
              <a:spLocks/>
            </p:cNvSpPr>
            <p:nvPr/>
          </p:nvSpPr>
          <p:spPr bwMode="ltGray">
            <a:xfrm rot="828663">
              <a:off x="242" y="3404"/>
              <a:ext cx="132" cy="167"/>
            </a:xfrm>
            <a:custGeom>
              <a:avLst/>
              <a:gdLst>
                <a:gd name="T0" fmla="*/ 0 w 109"/>
                <a:gd name="T1" fmla="*/ 0 h 156"/>
                <a:gd name="T2" fmla="*/ 5 w 109"/>
                <a:gd name="T3" fmla="*/ 1 h 156"/>
                <a:gd name="T4" fmla="*/ 18 w 109"/>
                <a:gd name="T5" fmla="*/ 5 h 156"/>
                <a:gd name="T6" fmla="*/ 37 w 109"/>
                <a:gd name="T7" fmla="*/ 12 h 156"/>
                <a:gd name="T8" fmla="*/ 58 w 109"/>
                <a:gd name="T9" fmla="*/ 24 h 156"/>
                <a:gd name="T10" fmla="*/ 78 w 109"/>
                <a:gd name="T11" fmla="*/ 44 h 156"/>
                <a:gd name="T12" fmla="*/ 96 w 109"/>
                <a:gd name="T13" fmla="*/ 71 h 156"/>
                <a:gd name="T14" fmla="*/ 107 w 109"/>
                <a:gd name="T15" fmla="*/ 108 h 156"/>
                <a:gd name="T16" fmla="*/ 109 w 109"/>
                <a:gd name="T17" fmla="*/ 156 h 156"/>
                <a:gd name="T18" fmla="*/ 105 w 109"/>
                <a:gd name="T19" fmla="*/ 156 h 156"/>
                <a:gd name="T20" fmla="*/ 99 w 109"/>
                <a:gd name="T21" fmla="*/ 156 h 156"/>
                <a:gd name="T22" fmla="*/ 93 w 109"/>
                <a:gd name="T23" fmla="*/ 156 h 156"/>
                <a:gd name="T24" fmla="*/ 87 w 109"/>
                <a:gd name="T25" fmla="*/ 154 h 156"/>
                <a:gd name="T26" fmla="*/ 81 w 109"/>
                <a:gd name="T27" fmla="*/ 153 h 156"/>
                <a:gd name="T28" fmla="*/ 74 w 109"/>
                <a:gd name="T29" fmla="*/ 150 h 156"/>
                <a:gd name="T30" fmla="*/ 66 w 109"/>
                <a:gd name="T31" fmla="*/ 145 h 156"/>
                <a:gd name="T32" fmla="*/ 58 w 109"/>
                <a:gd name="T33" fmla="*/ 139 h 156"/>
                <a:gd name="T34" fmla="*/ 53 w 109"/>
                <a:gd name="T35" fmla="*/ 126 h 156"/>
                <a:gd name="T36" fmla="*/ 53 w 109"/>
                <a:gd name="T37" fmla="*/ 111 h 156"/>
                <a:gd name="T38" fmla="*/ 56 w 109"/>
                <a:gd name="T39" fmla="*/ 96 h 156"/>
                <a:gd name="T40" fmla="*/ 59 w 109"/>
                <a:gd name="T41" fmla="*/ 80 h 156"/>
                <a:gd name="T42" fmla="*/ 56 w 109"/>
                <a:gd name="T43" fmla="*/ 62 h 156"/>
                <a:gd name="T44" fmla="*/ 48 w 109"/>
                <a:gd name="T45" fmla="*/ 43 h 156"/>
                <a:gd name="T46" fmla="*/ 31 w 109"/>
                <a:gd name="T47" fmla="*/ 23 h 156"/>
                <a:gd name="T48" fmla="*/ 0 w 109"/>
                <a:gd name="T49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86049" name="Freeform 33"/>
            <p:cNvSpPr>
              <a:spLocks/>
            </p:cNvSpPr>
            <p:nvPr/>
          </p:nvSpPr>
          <p:spPr bwMode="ltGray">
            <a:xfrm rot="828663">
              <a:off x="266" y="3592"/>
              <a:ext cx="66" cy="43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6 w 54"/>
                <a:gd name="T5" fmla="*/ 3 h 40"/>
                <a:gd name="T6" fmla="*/ 13 w 54"/>
                <a:gd name="T7" fmla="*/ 8 h 40"/>
                <a:gd name="T8" fmla="*/ 21 w 54"/>
                <a:gd name="T9" fmla="*/ 12 h 40"/>
                <a:gd name="T10" fmla="*/ 29 w 54"/>
                <a:gd name="T11" fmla="*/ 15 h 40"/>
                <a:gd name="T12" fmla="*/ 38 w 54"/>
                <a:gd name="T13" fmla="*/ 17 h 40"/>
                <a:gd name="T14" fmla="*/ 46 w 54"/>
                <a:gd name="T15" fmla="*/ 18 h 40"/>
                <a:gd name="T16" fmla="*/ 54 w 54"/>
                <a:gd name="T17" fmla="*/ 16 h 40"/>
                <a:gd name="T18" fmla="*/ 53 w 54"/>
                <a:gd name="T19" fmla="*/ 25 h 40"/>
                <a:gd name="T20" fmla="*/ 50 w 54"/>
                <a:gd name="T21" fmla="*/ 33 h 40"/>
                <a:gd name="T22" fmla="*/ 44 w 54"/>
                <a:gd name="T23" fmla="*/ 38 h 40"/>
                <a:gd name="T24" fmla="*/ 37 w 54"/>
                <a:gd name="T25" fmla="*/ 40 h 40"/>
                <a:gd name="T26" fmla="*/ 28 w 54"/>
                <a:gd name="T27" fmla="*/ 39 h 40"/>
                <a:gd name="T28" fmla="*/ 19 w 54"/>
                <a:gd name="T29" fmla="*/ 32 h 40"/>
                <a:gd name="T30" fmla="*/ 10 w 54"/>
                <a:gd name="T31" fmla="*/ 20 h 40"/>
                <a:gd name="T32" fmla="*/ 0 w 54"/>
                <a:gd name="T33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86050" name="Freeform 34"/>
            <p:cNvSpPr>
              <a:spLocks/>
            </p:cNvSpPr>
            <p:nvPr/>
          </p:nvSpPr>
          <p:spPr bwMode="ltGray">
            <a:xfrm>
              <a:off x="11" y="4110"/>
              <a:ext cx="118" cy="209"/>
            </a:xfrm>
            <a:custGeom>
              <a:avLst/>
              <a:gdLst>
                <a:gd name="T0" fmla="*/ 0 w 118"/>
                <a:gd name="T1" fmla="*/ 0 h 209"/>
                <a:gd name="T2" fmla="*/ 6 w 118"/>
                <a:gd name="T3" fmla="*/ 8 h 209"/>
                <a:gd name="T4" fmla="*/ 15 w 118"/>
                <a:gd name="T5" fmla="*/ 19 h 209"/>
                <a:gd name="T6" fmla="*/ 26 w 118"/>
                <a:gd name="T7" fmla="*/ 33 h 209"/>
                <a:gd name="T8" fmla="*/ 38 w 118"/>
                <a:gd name="T9" fmla="*/ 51 h 209"/>
                <a:gd name="T10" fmla="*/ 54 w 118"/>
                <a:gd name="T11" fmla="*/ 72 h 209"/>
                <a:gd name="T12" fmla="*/ 67 w 118"/>
                <a:gd name="T13" fmla="*/ 94 h 209"/>
                <a:gd name="T14" fmla="*/ 79 w 118"/>
                <a:gd name="T15" fmla="*/ 119 h 209"/>
                <a:gd name="T16" fmla="*/ 87 w 118"/>
                <a:gd name="T17" fmla="*/ 146 h 209"/>
                <a:gd name="T18" fmla="*/ 94 w 118"/>
                <a:gd name="T19" fmla="*/ 175 h 209"/>
                <a:gd name="T20" fmla="*/ 91 w 118"/>
                <a:gd name="T21" fmla="*/ 209 h 209"/>
                <a:gd name="T22" fmla="*/ 118 w 118"/>
                <a:gd name="T23" fmla="*/ 209 h 209"/>
                <a:gd name="T24" fmla="*/ 117 w 118"/>
                <a:gd name="T25" fmla="*/ 177 h 209"/>
                <a:gd name="T26" fmla="*/ 104 w 118"/>
                <a:gd name="T27" fmla="*/ 119 h 209"/>
                <a:gd name="T28" fmla="*/ 82 w 118"/>
                <a:gd name="T29" fmla="*/ 69 h 209"/>
                <a:gd name="T30" fmla="*/ 47 w 118"/>
                <a:gd name="T31" fmla="*/ 27 h 209"/>
                <a:gd name="T32" fmla="*/ 0 w 118"/>
                <a:gd name="T33" fmla="*/ 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8" h="209">
                  <a:moveTo>
                    <a:pt x="0" y="0"/>
                  </a:moveTo>
                  <a:lnTo>
                    <a:pt x="6" y="8"/>
                  </a:lnTo>
                  <a:lnTo>
                    <a:pt x="15" y="19"/>
                  </a:lnTo>
                  <a:lnTo>
                    <a:pt x="26" y="33"/>
                  </a:lnTo>
                  <a:lnTo>
                    <a:pt x="38" y="51"/>
                  </a:lnTo>
                  <a:lnTo>
                    <a:pt x="54" y="72"/>
                  </a:lnTo>
                  <a:lnTo>
                    <a:pt x="67" y="94"/>
                  </a:lnTo>
                  <a:lnTo>
                    <a:pt x="79" y="119"/>
                  </a:lnTo>
                  <a:lnTo>
                    <a:pt x="87" y="146"/>
                  </a:lnTo>
                  <a:lnTo>
                    <a:pt x="94" y="175"/>
                  </a:lnTo>
                  <a:lnTo>
                    <a:pt x="91" y="209"/>
                  </a:lnTo>
                  <a:lnTo>
                    <a:pt x="118" y="209"/>
                  </a:lnTo>
                  <a:lnTo>
                    <a:pt x="117" y="177"/>
                  </a:lnTo>
                  <a:lnTo>
                    <a:pt x="104" y="119"/>
                  </a:lnTo>
                  <a:lnTo>
                    <a:pt x="82" y="69"/>
                  </a:lnTo>
                  <a:lnTo>
                    <a:pt x="47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86051" name="Freeform 35"/>
            <p:cNvSpPr>
              <a:spLocks/>
            </p:cNvSpPr>
            <p:nvPr/>
          </p:nvSpPr>
          <p:spPr bwMode="ltGray">
            <a:xfrm>
              <a:off x="0" y="3968"/>
              <a:ext cx="130" cy="128"/>
            </a:xfrm>
            <a:custGeom>
              <a:avLst/>
              <a:gdLst>
                <a:gd name="T0" fmla="*/ 103 w 130"/>
                <a:gd name="T1" fmla="*/ 0 h 128"/>
                <a:gd name="T2" fmla="*/ 130 w 130"/>
                <a:gd name="T3" fmla="*/ 128 h 128"/>
                <a:gd name="T4" fmla="*/ 125 w 130"/>
                <a:gd name="T5" fmla="*/ 126 h 128"/>
                <a:gd name="T6" fmla="*/ 111 w 130"/>
                <a:gd name="T7" fmla="*/ 121 h 128"/>
                <a:gd name="T8" fmla="*/ 92 w 130"/>
                <a:gd name="T9" fmla="*/ 111 h 128"/>
                <a:gd name="T10" fmla="*/ 68 w 130"/>
                <a:gd name="T11" fmla="*/ 103 h 128"/>
                <a:gd name="T12" fmla="*/ 41 w 130"/>
                <a:gd name="T13" fmla="*/ 94 h 128"/>
                <a:gd name="T14" fmla="*/ 19 w 130"/>
                <a:gd name="T15" fmla="*/ 90 h 128"/>
                <a:gd name="T16" fmla="*/ 0 w 130"/>
                <a:gd name="T17" fmla="*/ 93 h 128"/>
                <a:gd name="T18" fmla="*/ 0 w 130"/>
                <a:gd name="T19" fmla="*/ 72 h 128"/>
                <a:gd name="T20" fmla="*/ 12 w 130"/>
                <a:gd name="T21" fmla="*/ 70 h 128"/>
                <a:gd name="T22" fmla="*/ 24 w 130"/>
                <a:gd name="T23" fmla="*/ 66 h 128"/>
                <a:gd name="T24" fmla="*/ 38 w 130"/>
                <a:gd name="T25" fmla="*/ 66 h 128"/>
                <a:gd name="T26" fmla="*/ 51 w 130"/>
                <a:gd name="T27" fmla="*/ 67 h 128"/>
                <a:gd name="T28" fmla="*/ 65 w 130"/>
                <a:gd name="T29" fmla="*/ 70 h 128"/>
                <a:gd name="T30" fmla="*/ 78 w 130"/>
                <a:gd name="T31" fmla="*/ 78 h 128"/>
                <a:gd name="T32" fmla="*/ 81 w 130"/>
                <a:gd name="T33" fmla="*/ 74 h 128"/>
                <a:gd name="T34" fmla="*/ 81 w 130"/>
                <a:gd name="T35" fmla="*/ 58 h 128"/>
                <a:gd name="T36" fmla="*/ 82 w 130"/>
                <a:gd name="T37" fmla="*/ 37 h 128"/>
                <a:gd name="T38" fmla="*/ 82 w 130"/>
                <a:gd name="T39" fmla="*/ 29 h 128"/>
                <a:gd name="T40" fmla="*/ 80 w 130"/>
                <a:gd name="T41" fmla="*/ 29 h 128"/>
                <a:gd name="T42" fmla="*/ 77 w 130"/>
                <a:gd name="T43" fmla="*/ 27 h 128"/>
                <a:gd name="T44" fmla="*/ 76 w 130"/>
                <a:gd name="T45" fmla="*/ 22 h 128"/>
                <a:gd name="T46" fmla="*/ 75 w 130"/>
                <a:gd name="T47" fmla="*/ 19 h 128"/>
                <a:gd name="T48" fmla="*/ 76 w 130"/>
                <a:gd name="T49" fmla="*/ 15 h 128"/>
                <a:gd name="T50" fmla="*/ 79 w 130"/>
                <a:gd name="T51" fmla="*/ 10 h 128"/>
                <a:gd name="T52" fmla="*/ 89 w 130"/>
                <a:gd name="T53" fmla="*/ 6 h 128"/>
                <a:gd name="T54" fmla="*/ 103 w 130"/>
                <a:gd name="T55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30" h="128">
                  <a:moveTo>
                    <a:pt x="103" y="0"/>
                  </a:moveTo>
                  <a:lnTo>
                    <a:pt x="130" y="128"/>
                  </a:lnTo>
                  <a:lnTo>
                    <a:pt x="125" y="126"/>
                  </a:lnTo>
                  <a:lnTo>
                    <a:pt x="111" y="121"/>
                  </a:lnTo>
                  <a:lnTo>
                    <a:pt x="92" y="111"/>
                  </a:lnTo>
                  <a:lnTo>
                    <a:pt x="68" y="103"/>
                  </a:lnTo>
                  <a:lnTo>
                    <a:pt x="41" y="94"/>
                  </a:lnTo>
                  <a:lnTo>
                    <a:pt x="19" y="90"/>
                  </a:lnTo>
                  <a:lnTo>
                    <a:pt x="0" y="93"/>
                  </a:lnTo>
                  <a:lnTo>
                    <a:pt x="0" y="72"/>
                  </a:lnTo>
                  <a:lnTo>
                    <a:pt x="12" y="70"/>
                  </a:lnTo>
                  <a:lnTo>
                    <a:pt x="24" y="66"/>
                  </a:lnTo>
                  <a:lnTo>
                    <a:pt x="38" y="66"/>
                  </a:lnTo>
                  <a:lnTo>
                    <a:pt x="51" y="67"/>
                  </a:lnTo>
                  <a:lnTo>
                    <a:pt x="65" y="70"/>
                  </a:lnTo>
                  <a:lnTo>
                    <a:pt x="78" y="78"/>
                  </a:lnTo>
                  <a:lnTo>
                    <a:pt x="81" y="74"/>
                  </a:lnTo>
                  <a:lnTo>
                    <a:pt x="81" y="58"/>
                  </a:lnTo>
                  <a:lnTo>
                    <a:pt x="82" y="37"/>
                  </a:lnTo>
                  <a:lnTo>
                    <a:pt x="82" y="29"/>
                  </a:lnTo>
                  <a:lnTo>
                    <a:pt x="80" y="29"/>
                  </a:lnTo>
                  <a:lnTo>
                    <a:pt x="77" y="27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6" y="15"/>
                  </a:lnTo>
                  <a:lnTo>
                    <a:pt x="79" y="10"/>
                  </a:lnTo>
                  <a:lnTo>
                    <a:pt x="89" y="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86052" name="Freeform 36"/>
            <p:cNvSpPr>
              <a:spLocks/>
            </p:cNvSpPr>
            <p:nvPr/>
          </p:nvSpPr>
          <p:spPr bwMode="ltGray">
            <a:xfrm>
              <a:off x="0" y="3949"/>
              <a:ext cx="47" cy="86"/>
            </a:xfrm>
            <a:custGeom>
              <a:avLst/>
              <a:gdLst>
                <a:gd name="T0" fmla="*/ 37 w 47"/>
                <a:gd name="T1" fmla="*/ 0 h 86"/>
                <a:gd name="T2" fmla="*/ 15 w 47"/>
                <a:gd name="T3" fmla="*/ 37 h 86"/>
                <a:gd name="T4" fmla="*/ 0 w 47"/>
                <a:gd name="T5" fmla="*/ 59 h 86"/>
                <a:gd name="T6" fmla="*/ 0 w 47"/>
                <a:gd name="T7" fmla="*/ 86 h 86"/>
                <a:gd name="T8" fmla="*/ 8 w 47"/>
                <a:gd name="T9" fmla="*/ 82 h 86"/>
                <a:gd name="T10" fmla="*/ 20 w 47"/>
                <a:gd name="T11" fmla="*/ 73 h 86"/>
                <a:gd name="T12" fmla="*/ 33 w 47"/>
                <a:gd name="T13" fmla="*/ 63 h 86"/>
                <a:gd name="T14" fmla="*/ 42 w 47"/>
                <a:gd name="T15" fmla="*/ 51 h 86"/>
                <a:gd name="T16" fmla="*/ 47 w 47"/>
                <a:gd name="T17" fmla="*/ 36 h 86"/>
                <a:gd name="T18" fmla="*/ 46 w 47"/>
                <a:gd name="T19" fmla="*/ 19 h 86"/>
                <a:gd name="T20" fmla="*/ 37 w 47"/>
                <a:gd name="T2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7" h="86">
                  <a:moveTo>
                    <a:pt x="37" y="0"/>
                  </a:moveTo>
                  <a:lnTo>
                    <a:pt x="15" y="37"/>
                  </a:lnTo>
                  <a:lnTo>
                    <a:pt x="0" y="59"/>
                  </a:lnTo>
                  <a:lnTo>
                    <a:pt x="0" y="86"/>
                  </a:lnTo>
                  <a:lnTo>
                    <a:pt x="8" y="82"/>
                  </a:lnTo>
                  <a:lnTo>
                    <a:pt x="20" y="73"/>
                  </a:lnTo>
                  <a:lnTo>
                    <a:pt x="33" y="63"/>
                  </a:lnTo>
                  <a:lnTo>
                    <a:pt x="42" y="51"/>
                  </a:lnTo>
                  <a:lnTo>
                    <a:pt x="47" y="36"/>
                  </a:lnTo>
                  <a:lnTo>
                    <a:pt x="46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86053" name="Freeform 37"/>
            <p:cNvSpPr>
              <a:spLocks/>
            </p:cNvSpPr>
            <p:nvPr/>
          </p:nvSpPr>
          <p:spPr bwMode="ltGray">
            <a:xfrm>
              <a:off x="0" y="3239"/>
              <a:ext cx="497" cy="740"/>
            </a:xfrm>
            <a:custGeom>
              <a:avLst/>
              <a:gdLst>
                <a:gd name="T0" fmla="*/ 0 w 497"/>
                <a:gd name="T1" fmla="*/ 13 h 740"/>
                <a:gd name="T2" fmla="*/ 41 w 497"/>
                <a:gd name="T3" fmla="*/ 4 h 740"/>
                <a:gd name="T4" fmla="*/ 101 w 497"/>
                <a:gd name="T5" fmla="*/ 0 h 740"/>
                <a:gd name="T6" fmla="*/ 170 w 497"/>
                <a:gd name="T7" fmla="*/ 4 h 740"/>
                <a:gd name="T8" fmla="*/ 248 w 497"/>
                <a:gd name="T9" fmla="*/ 21 h 740"/>
                <a:gd name="T10" fmla="*/ 323 w 497"/>
                <a:gd name="T11" fmla="*/ 50 h 740"/>
                <a:gd name="T12" fmla="*/ 382 w 497"/>
                <a:gd name="T13" fmla="*/ 90 h 740"/>
                <a:gd name="T14" fmla="*/ 428 w 497"/>
                <a:gd name="T15" fmla="*/ 141 h 740"/>
                <a:gd name="T16" fmla="*/ 463 w 497"/>
                <a:gd name="T17" fmla="*/ 199 h 740"/>
                <a:gd name="T18" fmla="*/ 485 w 497"/>
                <a:gd name="T19" fmla="*/ 262 h 740"/>
                <a:gd name="T20" fmla="*/ 496 w 497"/>
                <a:gd name="T21" fmla="*/ 327 h 740"/>
                <a:gd name="T22" fmla="*/ 497 w 497"/>
                <a:gd name="T23" fmla="*/ 396 h 740"/>
                <a:gd name="T24" fmla="*/ 487 w 497"/>
                <a:gd name="T25" fmla="*/ 462 h 740"/>
                <a:gd name="T26" fmla="*/ 470 w 497"/>
                <a:gd name="T27" fmla="*/ 527 h 740"/>
                <a:gd name="T28" fmla="*/ 443 w 497"/>
                <a:gd name="T29" fmla="*/ 586 h 740"/>
                <a:gd name="T30" fmla="*/ 406 w 497"/>
                <a:gd name="T31" fmla="*/ 639 h 740"/>
                <a:gd name="T32" fmla="*/ 364 w 497"/>
                <a:gd name="T33" fmla="*/ 683 h 740"/>
                <a:gd name="T34" fmla="*/ 315 w 497"/>
                <a:gd name="T35" fmla="*/ 715 h 740"/>
                <a:gd name="T36" fmla="*/ 259 w 497"/>
                <a:gd name="T37" fmla="*/ 736 h 740"/>
                <a:gd name="T38" fmla="*/ 198 w 497"/>
                <a:gd name="T39" fmla="*/ 740 h 740"/>
                <a:gd name="T40" fmla="*/ 131 w 497"/>
                <a:gd name="T41" fmla="*/ 727 h 740"/>
                <a:gd name="T42" fmla="*/ 167 w 497"/>
                <a:gd name="T43" fmla="*/ 728 h 740"/>
                <a:gd name="T44" fmla="*/ 204 w 497"/>
                <a:gd name="T45" fmla="*/ 718 h 740"/>
                <a:gd name="T46" fmla="*/ 238 w 497"/>
                <a:gd name="T47" fmla="*/ 700 h 740"/>
                <a:gd name="T48" fmla="*/ 272 w 497"/>
                <a:gd name="T49" fmla="*/ 670 h 740"/>
                <a:gd name="T50" fmla="*/ 304 w 497"/>
                <a:gd name="T51" fmla="*/ 635 h 740"/>
                <a:gd name="T52" fmla="*/ 333 w 497"/>
                <a:gd name="T53" fmla="*/ 594 h 740"/>
                <a:gd name="T54" fmla="*/ 358 w 497"/>
                <a:gd name="T55" fmla="*/ 549 h 740"/>
                <a:gd name="T56" fmla="*/ 381 w 497"/>
                <a:gd name="T57" fmla="*/ 500 h 740"/>
                <a:gd name="T58" fmla="*/ 396 w 497"/>
                <a:gd name="T59" fmla="*/ 449 h 740"/>
                <a:gd name="T60" fmla="*/ 408 w 497"/>
                <a:gd name="T61" fmla="*/ 397 h 740"/>
                <a:gd name="T62" fmla="*/ 414 w 497"/>
                <a:gd name="T63" fmla="*/ 346 h 740"/>
                <a:gd name="T64" fmla="*/ 412 w 497"/>
                <a:gd name="T65" fmla="*/ 296 h 740"/>
                <a:gd name="T66" fmla="*/ 402 w 497"/>
                <a:gd name="T67" fmla="*/ 251 h 740"/>
                <a:gd name="T68" fmla="*/ 384 w 497"/>
                <a:gd name="T69" fmla="*/ 208 h 740"/>
                <a:gd name="T70" fmla="*/ 357 w 497"/>
                <a:gd name="T71" fmla="*/ 172 h 740"/>
                <a:gd name="T72" fmla="*/ 320 w 497"/>
                <a:gd name="T73" fmla="*/ 142 h 740"/>
                <a:gd name="T74" fmla="*/ 260 w 497"/>
                <a:gd name="T75" fmla="*/ 107 h 740"/>
                <a:gd name="T76" fmla="*/ 203 w 497"/>
                <a:gd name="T77" fmla="*/ 82 h 740"/>
                <a:gd name="T78" fmla="*/ 154 w 497"/>
                <a:gd name="T79" fmla="*/ 65 h 740"/>
                <a:gd name="T80" fmla="*/ 108 w 497"/>
                <a:gd name="T81" fmla="*/ 56 h 740"/>
                <a:gd name="T82" fmla="*/ 68 w 497"/>
                <a:gd name="T83" fmla="*/ 55 h 740"/>
                <a:gd name="T84" fmla="*/ 32 w 497"/>
                <a:gd name="T85" fmla="*/ 61 h 740"/>
                <a:gd name="T86" fmla="*/ 0 w 497"/>
                <a:gd name="T87" fmla="*/ 70 h 740"/>
                <a:gd name="T88" fmla="*/ 0 w 497"/>
                <a:gd name="T89" fmla="*/ 13 h 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97" h="740">
                  <a:moveTo>
                    <a:pt x="0" y="13"/>
                  </a:moveTo>
                  <a:lnTo>
                    <a:pt x="41" y="4"/>
                  </a:lnTo>
                  <a:lnTo>
                    <a:pt x="101" y="0"/>
                  </a:lnTo>
                  <a:lnTo>
                    <a:pt x="170" y="4"/>
                  </a:lnTo>
                  <a:lnTo>
                    <a:pt x="248" y="21"/>
                  </a:lnTo>
                  <a:lnTo>
                    <a:pt x="323" y="50"/>
                  </a:lnTo>
                  <a:lnTo>
                    <a:pt x="382" y="90"/>
                  </a:lnTo>
                  <a:lnTo>
                    <a:pt x="428" y="141"/>
                  </a:lnTo>
                  <a:lnTo>
                    <a:pt x="463" y="199"/>
                  </a:lnTo>
                  <a:lnTo>
                    <a:pt x="485" y="262"/>
                  </a:lnTo>
                  <a:lnTo>
                    <a:pt x="496" y="327"/>
                  </a:lnTo>
                  <a:lnTo>
                    <a:pt x="497" y="396"/>
                  </a:lnTo>
                  <a:lnTo>
                    <a:pt x="487" y="462"/>
                  </a:lnTo>
                  <a:lnTo>
                    <a:pt x="470" y="527"/>
                  </a:lnTo>
                  <a:lnTo>
                    <a:pt x="443" y="586"/>
                  </a:lnTo>
                  <a:lnTo>
                    <a:pt x="406" y="639"/>
                  </a:lnTo>
                  <a:lnTo>
                    <a:pt x="364" y="683"/>
                  </a:lnTo>
                  <a:lnTo>
                    <a:pt x="315" y="715"/>
                  </a:lnTo>
                  <a:lnTo>
                    <a:pt x="259" y="736"/>
                  </a:lnTo>
                  <a:lnTo>
                    <a:pt x="198" y="740"/>
                  </a:lnTo>
                  <a:lnTo>
                    <a:pt x="131" y="727"/>
                  </a:lnTo>
                  <a:lnTo>
                    <a:pt x="167" y="728"/>
                  </a:lnTo>
                  <a:lnTo>
                    <a:pt x="204" y="718"/>
                  </a:lnTo>
                  <a:lnTo>
                    <a:pt x="238" y="700"/>
                  </a:lnTo>
                  <a:lnTo>
                    <a:pt x="272" y="670"/>
                  </a:lnTo>
                  <a:lnTo>
                    <a:pt x="304" y="635"/>
                  </a:lnTo>
                  <a:lnTo>
                    <a:pt x="333" y="594"/>
                  </a:lnTo>
                  <a:lnTo>
                    <a:pt x="358" y="549"/>
                  </a:lnTo>
                  <a:lnTo>
                    <a:pt x="381" y="500"/>
                  </a:lnTo>
                  <a:lnTo>
                    <a:pt x="396" y="449"/>
                  </a:lnTo>
                  <a:lnTo>
                    <a:pt x="408" y="397"/>
                  </a:lnTo>
                  <a:lnTo>
                    <a:pt x="414" y="346"/>
                  </a:lnTo>
                  <a:lnTo>
                    <a:pt x="412" y="296"/>
                  </a:lnTo>
                  <a:lnTo>
                    <a:pt x="402" y="251"/>
                  </a:lnTo>
                  <a:lnTo>
                    <a:pt x="384" y="208"/>
                  </a:lnTo>
                  <a:lnTo>
                    <a:pt x="357" y="172"/>
                  </a:lnTo>
                  <a:lnTo>
                    <a:pt x="320" y="142"/>
                  </a:lnTo>
                  <a:lnTo>
                    <a:pt x="260" y="107"/>
                  </a:lnTo>
                  <a:lnTo>
                    <a:pt x="203" y="82"/>
                  </a:lnTo>
                  <a:lnTo>
                    <a:pt x="154" y="65"/>
                  </a:lnTo>
                  <a:lnTo>
                    <a:pt x="108" y="56"/>
                  </a:lnTo>
                  <a:lnTo>
                    <a:pt x="68" y="55"/>
                  </a:lnTo>
                  <a:lnTo>
                    <a:pt x="32" y="61"/>
                  </a:lnTo>
                  <a:lnTo>
                    <a:pt x="0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86054" name="Freeform 38"/>
            <p:cNvSpPr>
              <a:spLocks/>
            </p:cNvSpPr>
            <p:nvPr/>
          </p:nvSpPr>
          <p:spPr bwMode="ltGray">
            <a:xfrm rot="1584153">
              <a:off x="20" y="410"/>
              <a:ext cx="344" cy="245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25 h 237"/>
                <a:gd name="T4" fmla="*/ 3 w 257"/>
                <a:gd name="T5" fmla="*/ 50 h 237"/>
                <a:gd name="T6" fmla="*/ 6 w 257"/>
                <a:gd name="T7" fmla="*/ 75 h 237"/>
                <a:gd name="T8" fmla="*/ 11 w 257"/>
                <a:gd name="T9" fmla="*/ 98 h 237"/>
                <a:gd name="T10" fmla="*/ 18 w 257"/>
                <a:gd name="T11" fmla="*/ 119 h 237"/>
                <a:gd name="T12" fmla="*/ 27 w 257"/>
                <a:gd name="T13" fmla="*/ 141 h 237"/>
                <a:gd name="T14" fmla="*/ 38 w 257"/>
                <a:gd name="T15" fmla="*/ 161 h 237"/>
                <a:gd name="T16" fmla="*/ 51 w 257"/>
                <a:gd name="T17" fmla="*/ 178 h 237"/>
                <a:gd name="T18" fmla="*/ 67 w 257"/>
                <a:gd name="T19" fmla="*/ 194 h 237"/>
                <a:gd name="T20" fmla="*/ 86 w 257"/>
                <a:gd name="T21" fmla="*/ 208 h 237"/>
                <a:gd name="T22" fmla="*/ 106 w 257"/>
                <a:gd name="T23" fmla="*/ 219 h 237"/>
                <a:gd name="T24" fmla="*/ 131 w 257"/>
                <a:gd name="T25" fmla="*/ 228 h 237"/>
                <a:gd name="T26" fmla="*/ 158 w 257"/>
                <a:gd name="T27" fmla="*/ 234 h 237"/>
                <a:gd name="T28" fmla="*/ 188 w 257"/>
                <a:gd name="T29" fmla="*/ 237 h 237"/>
                <a:gd name="T30" fmla="*/ 220 w 257"/>
                <a:gd name="T31" fmla="*/ 236 h 237"/>
                <a:gd name="T32" fmla="*/ 257 w 257"/>
                <a:gd name="T33" fmla="*/ 232 h 237"/>
                <a:gd name="T34" fmla="*/ 224 w 257"/>
                <a:gd name="T35" fmla="*/ 227 h 237"/>
                <a:gd name="T36" fmla="*/ 195 w 257"/>
                <a:gd name="T37" fmla="*/ 220 h 237"/>
                <a:gd name="T38" fmla="*/ 170 w 257"/>
                <a:gd name="T39" fmla="*/ 212 h 237"/>
                <a:gd name="T40" fmla="*/ 148 w 257"/>
                <a:gd name="T41" fmla="*/ 204 h 237"/>
                <a:gd name="T42" fmla="*/ 128 w 257"/>
                <a:gd name="T43" fmla="*/ 193 h 237"/>
                <a:gd name="T44" fmla="*/ 112 w 257"/>
                <a:gd name="T45" fmla="*/ 182 h 237"/>
                <a:gd name="T46" fmla="*/ 97 w 257"/>
                <a:gd name="T47" fmla="*/ 169 h 237"/>
                <a:gd name="T48" fmla="*/ 84 w 257"/>
                <a:gd name="T49" fmla="*/ 155 h 237"/>
                <a:gd name="T50" fmla="*/ 72 w 257"/>
                <a:gd name="T51" fmla="*/ 141 h 237"/>
                <a:gd name="T52" fmla="*/ 61 w 257"/>
                <a:gd name="T53" fmla="*/ 125 h 237"/>
                <a:gd name="T54" fmla="*/ 52 w 257"/>
                <a:gd name="T55" fmla="*/ 107 h 237"/>
                <a:gd name="T56" fmla="*/ 43 w 257"/>
                <a:gd name="T57" fmla="*/ 88 h 237"/>
                <a:gd name="T58" fmla="*/ 33 w 257"/>
                <a:gd name="T59" fmla="*/ 69 h 237"/>
                <a:gd name="T60" fmla="*/ 23 w 257"/>
                <a:gd name="T61" fmla="*/ 47 h 237"/>
                <a:gd name="T62" fmla="*/ 12 w 257"/>
                <a:gd name="T63" fmla="*/ 24 h 237"/>
                <a:gd name="T64" fmla="*/ 0 w 257"/>
                <a:gd name="T65" fmla="*/ 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86055" name="Freeform 39"/>
            <p:cNvSpPr>
              <a:spLocks/>
            </p:cNvSpPr>
            <p:nvPr/>
          </p:nvSpPr>
          <p:spPr bwMode="ltGray">
            <a:xfrm rot="1584153">
              <a:off x="242" y="756"/>
              <a:ext cx="167" cy="115"/>
            </a:xfrm>
            <a:custGeom>
              <a:avLst/>
              <a:gdLst>
                <a:gd name="T0" fmla="*/ 77 w 124"/>
                <a:gd name="T1" fmla="*/ 0 h 110"/>
                <a:gd name="T2" fmla="*/ 124 w 124"/>
                <a:gd name="T3" fmla="*/ 108 h 110"/>
                <a:gd name="T4" fmla="*/ 120 w 124"/>
                <a:gd name="T5" fmla="*/ 107 h 110"/>
                <a:gd name="T6" fmla="*/ 107 w 124"/>
                <a:gd name="T7" fmla="*/ 105 h 110"/>
                <a:gd name="T8" fmla="*/ 89 w 124"/>
                <a:gd name="T9" fmla="*/ 101 h 110"/>
                <a:gd name="T10" fmla="*/ 68 w 124"/>
                <a:gd name="T11" fmla="*/ 99 h 110"/>
                <a:gd name="T12" fmla="*/ 45 w 124"/>
                <a:gd name="T13" fmla="*/ 97 h 110"/>
                <a:gd name="T14" fmla="*/ 25 w 124"/>
                <a:gd name="T15" fmla="*/ 98 h 110"/>
                <a:gd name="T16" fmla="*/ 9 w 124"/>
                <a:gd name="T17" fmla="*/ 102 h 110"/>
                <a:gd name="T18" fmla="*/ 0 w 124"/>
                <a:gd name="T19" fmla="*/ 110 h 110"/>
                <a:gd name="T20" fmla="*/ 4 w 124"/>
                <a:gd name="T21" fmla="*/ 98 h 110"/>
                <a:gd name="T22" fmla="*/ 8 w 124"/>
                <a:gd name="T23" fmla="*/ 89 h 110"/>
                <a:gd name="T24" fmla="*/ 16 w 124"/>
                <a:gd name="T25" fmla="*/ 82 h 110"/>
                <a:gd name="T26" fmla="*/ 25 w 124"/>
                <a:gd name="T27" fmla="*/ 76 h 110"/>
                <a:gd name="T28" fmla="*/ 36 w 124"/>
                <a:gd name="T29" fmla="*/ 72 h 110"/>
                <a:gd name="T30" fmla="*/ 47 w 124"/>
                <a:gd name="T31" fmla="*/ 71 h 110"/>
                <a:gd name="T32" fmla="*/ 59 w 124"/>
                <a:gd name="T33" fmla="*/ 71 h 110"/>
                <a:gd name="T34" fmla="*/ 72 w 124"/>
                <a:gd name="T35" fmla="*/ 74 h 110"/>
                <a:gd name="T36" fmla="*/ 73 w 124"/>
                <a:gd name="T37" fmla="*/ 71 h 110"/>
                <a:gd name="T38" fmla="*/ 70 w 124"/>
                <a:gd name="T39" fmla="*/ 56 h 110"/>
                <a:gd name="T40" fmla="*/ 67 w 124"/>
                <a:gd name="T41" fmla="*/ 38 h 110"/>
                <a:gd name="T42" fmla="*/ 65 w 124"/>
                <a:gd name="T43" fmla="*/ 30 h 110"/>
                <a:gd name="T44" fmla="*/ 63 w 124"/>
                <a:gd name="T45" fmla="*/ 30 h 110"/>
                <a:gd name="T46" fmla="*/ 61 w 124"/>
                <a:gd name="T47" fmla="*/ 29 h 110"/>
                <a:gd name="T48" fmla="*/ 59 w 124"/>
                <a:gd name="T49" fmla="*/ 26 h 110"/>
                <a:gd name="T50" fmla="*/ 57 w 124"/>
                <a:gd name="T51" fmla="*/ 23 h 110"/>
                <a:gd name="T52" fmla="*/ 57 w 124"/>
                <a:gd name="T53" fmla="*/ 19 h 110"/>
                <a:gd name="T54" fmla="*/ 59 w 124"/>
                <a:gd name="T55" fmla="*/ 14 h 110"/>
                <a:gd name="T56" fmla="*/ 66 w 124"/>
                <a:gd name="T57" fmla="*/ 8 h 110"/>
                <a:gd name="T58" fmla="*/ 77 w 124"/>
                <a:gd name="T59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86056" name="Freeform 40"/>
            <p:cNvSpPr>
              <a:spLocks/>
            </p:cNvSpPr>
            <p:nvPr/>
          </p:nvSpPr>
          <p:spPr bwMode="ltGray">
            <a:xfrm rot="1584153">
              <a:off x="574" y="286"/>
              <a:ext cx="147" cy="160"/>
            </a:xfrm>
            <a:custGeom>
              <a:avLst/>
              <a:gdLst>
                <a:gd name="T0" fmla="*/ 0 w 109"/>
                <a:gd name="T1" fmla="*/ 0 h 156"/>
                <a:gd name="T2" fmla="*/ 5 w 109"/>
                <a:gd name="T3" fmla="*/ 1 h 156"/>
                <a:gd name="T4" fmla="*/ 18 w 109"/>
                <a:gd name="T5" fmla="*/ 5 h 156"/>
                <a:gd name="T6" fmla="*/ 37 w 109"/>
                <a:gd name="T7" fmla="*/ 12 h 156"/>
                <a:gd name="T8" fmla="*/ 58 w 109"/>
                <a:gd name="T9" fmla="*/ 24 h 156"/>
                <a:gd name="T10" fmla="*/ 78 w 109"/>
                <a:gd name="T11" fmla="*/ 44 h 156"/>
                <a:gd name="T12" fmla="*/ 96 w 109"/>
                <a:gd name="T13" fmla="*/ 71 h 156"/>
                <a:gd name="T14" fmla="*/ 107 w 109"/>
                <a:gd name="T15" fmla="*/ 108 h 156"/>
                <a:gd name="T16" fmla="*/ 109 w 109"/>
                <a:gd name="T17" fmla="*/ 156 h 156"/>
                <a:gd name="T18" fmla="*/ 105 w 109"/>
                <a:gd name="T19" fmla="*/ 156 h 156"/>
                <a:gd name="T20" fmla="*/ 99 w 109"/>
                <a:gd name="T21" fmla="*/ 156 h 156"/>
                <a:gd name="T22" fmla="*/ 93 w 109"/>
                <a:gd name="T23" fmla="*/ 156 h 156"/>
                <a:gd name="T24" fmla="*/ 87 w 109"/>
                <a:gd name="T25" fmla="*/ 154 h 156"/>
                <a:gd name="T26" fmla="*/ 81 w 109"/>
                <a:gd name="T27" fmla="*/ 153 h 156"/>
                <a:gd name="T28" fmla="*/ 74 w 109"/>
                <a:gd name="T29" fmla="*/ 150 h 156"/>
                <a:gd name="T30" fmla="*/ 66 w 109"/>
                <a:gd name="T31" fmla="*/ 145 h 156"/>
                <a:gd name="T32" fmla="*/ 58 w 109"/>
                <a:gd name="T33" fmla="*/ 139 h 156"/>
                <a:gd name="T34" fmla="*/ 53 w 109"/>
                <a:gd name="T35" fmla="*/ 126 h 156"/>
                <a:gd name="T36" fmla="*/ 53 w 109"/>
                <a:gd name="T37" fmla="*/ 111 h 156"/>
                <a:gd name="T38" fmla="*/ 56 w 109"/>
                <a:gd name="T39" fmla="*/ 96 h 156"/>
                <a:gd name="T40" fmla="*/ 59 w 109"/>
                <a:gd name="T41" fmla="*/ 80 h 156"/>
                <a:gd name="T42" fmla="*/ 56 w 109"/>
                <a:gd name="T43" fmla="*/ 62 h 156"/>
                <a:gd name="T44" fmla="*/ 48 w 109"/>
                <a:gd name="T45" fmla="*/ 43 h 156"/>
                <a:gd name="T46" fmla="*/ 31 w 109"/>
                <a:gd name="T47" fmla="*/ 23 h 156"/>
                <a:gd name="T48" fmla="*/ 0 w 109"/>
                <a:gd name="T49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86057" name="Freeform 41"/>
            <p:cNvSpPr>
              <a:spLocks/>
            </p:cNvSpPr>
            <p:nvPr/>
          </p:nvSpPr>
          <p:spPr bwMode="ltGray">
            <a:xfrm rot="1584153">
              <a:off x="236" y="721"/>
              <a:ext cx="62" cy="97"/>
            </a:xfrm>
            <a:custGeom>
              <a:avLst/>
              <a:gdLst>
                <a:gd name="T0" fmla="*/ 31 w 46"/>
                <a:gd name="T1" fmla="*/ 0 h 94"/>
                <a:gd name="T2" fmla="*/ 20 w 46"/>
                <a:gd name="T3" fmla="*/ 38 h 94"/>
                <a:gd name="T4" fmla="*/ 15 w 46"/>
                <a:gd name="T5" fmla="*/ 62 h 94"/>
                <a:gd name="T6" fmla="*/ 11 w 46"/>
                <a:gd name="T7" fmla="*/ 79 h 94"/>
                <a:gd name="T8" fmla="*/ 0 w 46"/>
                <a:gd name="T9" fmla="*/ 94 h 94"/>
                <a:gd name="T10" fmla="*/ 12 w 46"/>
                <a:gd name="T11" fmla="*/ 88 h 94"/>
                <a:gd name="T12" fmla="*/ 23 w 46"/>
                <a:gd name="T13" fmla="*/ 80 h 94"/>
                <a:gd name="T14" fmla="*/ 32 w 46"/>
                <a:gd name="T15" fmla="*/ 69 h 94"/>
                <a:gd name="T16" fmla="*/ 40 w 46"/>
                <a:gd name="T17" fmla="*/ 57 h 94"/>
                <a:gd name="T18" fmla="*/ 45 w 46"/>
                <a:gd name="T19" fmla="*/ 44 h 94"/>
                <a:gd name="T20" fmla="*/ 46 w 46"/>
                <a:gd name="T21" fmla="*/ 30 h 94"/>
                <a:gd name="T22" fmla="*/ 42 w 46"/>
                <a:gd name="T23" fmla="*/ 15 h 94"/>
                <a:gd name="T24" fmla="*/ 31 w 46"/>
                <a:gd name="T25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86058" name="Freeform 42"/>
            <p:cNvSpPr>
              <a:spLocks/>
            </p:cNvSpPr>
            <p:nvPr/>
          </p:nvSpPr>
          <p:spPr bwMode="ltGray">
            <a:xfrm rot="1584153">
              <a:off x="585" y="466"/>
              <a:ext cx="72" cy="41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6 w 54"/>
                <a:gd name="T5" fmla="*/ 3 h 40"/>
                <a:gd name="T6" fmla="*/ 13 w 54"/>
                <a:gd name="T7" fmla="*/ 8 h 40"/>
                <a:gd name="T8" fmla="*/ 21 w 54"/>
                <a:gd name="T9" fmla="*/ 12 h 40"/>
                <a:gd name="T10" fmla="*/ 29 w 54"/>
                <a:gd name="T11" fmla="*/ 15 h 40"/>
                <a:gd name="T12" fmla="*/ 38 w 54"/>
                <a:gd name="T13" fmla="*/ 17 h 40"/>
                <a:gd name="T14" fmla="*/ 46 w 54"/>
                <a:gd name="T15" fmla="*/ 18 h 40"/>
                <a:gd name="T16" fmla="*/ 54 w 54"/>
                <a:gd name="T17" fmla="*/ 16 h 40"/>
                <a:gd name="T18" fmla="*/ 53 w 54"/>
                <a:gd name="T19" fmla="*/ 25 h 40"/>
                <a:gd name="T20" fmla="*/ 50 w 54"/>
                <a:gd name="T21" fmla="*/ 33 h 40"/>
                <a:gd name="T22" fmla="*/ 44 w 54"/>
                <a:gd name="T23" fmla="*/ 38 h 40"/>
                <a:gd name="T24" fmla="*/ 37 w 54"/>
                <a:gd name="T25" fmla="*/ 40 h 40"/>
                <a:gd name="T26" fmla="*/ 28 w 54"/>
                <a:gd name="T27" fmla="*/ 39 h 40"/>
                <a:gd name="T28" fmla="*/ 19 w 54"/>
                <a:gd name="T29" fmla="*/ 32 h 40"/>
                <a:gd name="T30" fmla="*/ 10 w 54"/>
                <a:gd name="T31" fmla="*/ 20 h 40"/>
                <a:gd name="T32" fmla="*/ 0 w 54"/>
                <a:gd name="T33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86059" name="Freeform 43"/>
            <p:cNvSpPr>
              <a:spLocks/>
            </p:cNvSpPr>
            <p:nvPr/>
          </p:nvSpPr>
          <p:spPr bwMode="ltGray">
            <a:xfrm>
              <a:off x="0" y="886"/>
              <a:ext cx="360" cy="650"/>
            </a:xfrm>
            <a:custGeom>
              <a:avLst/>
              <a:gdLst>
                <a:gd name="T0" fmla="*/ 264 w 360"/>
                <a:gd name="T1" fmla="*/ 0 h 650"/>
                <a:gd name="T2" fmla="*/ 269 w 360"/>
                <a:gd name="T3" fmla="*/ 9 h 650"/>
                <a:gd name="T4" fmla="*/ 277 w 360"/>
                <a:gd name="T5" fmla="*/ 22 h 650"/>
                <a:gd name="T6" fmla="*/ 286 w 360"/>
                <a:gd name="T7" fmla="*/ 39 h 650"/>
                <a:gd name="T8" fmla="*/ 297 w 360"/>
                <a:gd name="T9" fmla="*/ 58 h 650"/>
                <a:gd name="T10" fmla="*/ 309 w 360"/>
                <a:gd name="T11" fmla="*/ 83 h 650"/>
                <a:gd name="T12" fmla="*/ 319 w 360"/>
                <a:gd name="T13" fmla="*/ 108 h 650"/>
                <a:gd name="T14" fmla="*/ 329 w 360"/>
                <a:gd name="T15" fmla="*/ 136 h 650"/>
                <a:gd name="T16" fmla="*/ 333 w 360"/>
                <a:gd name="T17" fmla="*/ 163 h 650"/>
                <a:gd name="T18" fmla="*/ 336 w 360"/>
                <a:gd name="T19" fmla="*/ 193 h 650"/>
                <a:gd name="T20" fmla="*/ 332 w 360"/>
                <a:gd name="T21" fmla="*/ 223 h 650"/>
                <a:gd name="T22" fmla="*/ 323 w 360"/>
                <a:gd name="T23" fmla="*/ 255 h 650"/>
                <a:gd name="T24" fmla="*/ 310 w 360"/>
                <a:gd name="T25" fmla="*/ 285 h 650"/>
                <a:gd name="T26" fmla="*/ 287 w 360"/>
                <a:gd name="T27" fmla="*/ 315 h 650"/>
                <a:gd name="T28" fmla="*/ 257 w 360"/>
                <a:gd name="T29" fmla="*/ 343 h 650"/>
                <a:gd name="T30" fmla="*/ 218 w 360"/>
                <a:gd name="T31" fmla="*/ 370 h 650"/>
                <a:gd name="T32" fmla="*/ 167 w 360"/>
                <a:gd name="T33" fmla="*/ 396 h 650"/>
                <a:gd name="T34" fmla="*/ 111 w 360"/>
                <a:gd name="T35" fmla="*/ 425 h 650"/>
                <a:gd name="T36" fmla="*/ 69 w 360"/>
                <a:gd name="T37" fmla="*/ 457 h 650"/>
                <a:gd name="T38" fmla="*/ 35 w 360"/>
                <a:gd name="T39" fmla="*/ 490 h 650"/>
                <a:gd name="T40" fmla="*/ 12 w 360"/>
                <a:gd name="T41" fmla="*/ 526 h 650"/>
                <a:gd name="T42" fmla="*/ 0 w 360"/>
                <a:gd name="T43" fmla="*/ 553 h 650"/>
                <a:gd name="T44" fmla="*/ 0 w 360"/>
                <a:gd name="T45" fmla="*/ 650 h 650"/>
                <a:gd name="T46" fmla="*/ 6 w 360"/>
                <a:gd name="T47" fmla="*/ 628 h 650"/>
                <a:gd name="T48" fmla="*/ 19 w 360"/>
                <a:gd name="T49" fmla="*/ 594 h 650"/>
                <a:gd name="T50" fmla="*/ 43 w 360"/>
                <a:gd name="T51" fmla="*/ 551 h 650"/>
                <a:gd name="T52" fmla="*/ 76 w 360"/>
                <a:gd name="T53" fmla="*/ 503 h 650"/>
                <a:gd name="T54" fmla="*/ 125 w 360"/>
                <a:gd name="T55" fmla="*/ 454 h 650"/>
                <a:gd name="T56" fmla="*/ 190 w 360"/>
                <a:gd name="T57" fmla="*/ 408 h 650"/>
                <a:gd name="T58" fmla="*/ 275 w 360"/>
                <a:gd name="T59" fmla="*/ 365 h 650"/>
                <a:gd name="T60" fmla="*/ 308 w 360"/>
                <a:gd name="T61" fmla="*/ 342 h 650"/>
                <a:gd name="T62" fmla="*/ 335 w 360"/>
                <a:gd name="T63" fmla="*/ 305 h 650"/>
                <a:gd name="T64" fmla="*/ 352 w 360"/>
                <a:gd name="T65" fmla="*/ 255 h 650"/>
                <a:gd name="T66" fmla="*/ 360 w 360"/>
                <a:gd name="T67" fmla="*/ 201 h 650"/>
                <a:gd name="T68" fmla="*/ 356 w 360"/>
                <a:gd name="T69" fmla="*/ 144 h 650"/>
                <a:gd name="T70" fmla="*/ 341 w 360"/>
                <a:gd name="T71" fmla="*/ 88 h 650"/>
                <a:gd name="T72" fmla="*/ 311 w 360"/>
                <a:gd name="T73" fmla="*/ 39 h 650"/>
                <a:gd name="T74" fmla="*/ 264 w 360"/>
                <a:gd name="T75" fmla="*/ 0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0" h="650">
                  <a:moveTo>
                    <a:pt x="264" y="0"/>
                  </a:moveTo>
                  <a:lnTo>
                    <a:pt x="269" y="9"/>
                  </a:lnTo>
                  <a:lnTo>
                    <a:pt x="277" y="22"/>
                  </a:lnTo>
                  <a:lnTo>
                    <a:pt x="286" y="39"/>
                  </a:lnTo>
                  <a:lnTo>
                    <a:pt x="297" y="58"/>
                  </a:lnTo>
                  <a:lnTo>
                    <a:pt x="309" y="83"/>
                  </a:lnTo>
                  <a:lnTo>
                    <a:pt x="319" y="108"/>
                  </a:lnTo>
                  <a:lnTo>
                    <a:pt x="329" y="136"/>
                  </a:lnTo>
                  <a:lnTo>
                    <a:pt x="333" y="163"/>
                  </a:lnTo>
                  <a:lnTo>
                    <a:pt x="336" y="193"/>
                  </a:lnTo>
                  <a:lnTo>
                    <a:pt x="332" y="223"/>
                  </a:lnTo>
                  <a:lnTo>
                    <a:pt x="323" y="255"/>
                  </a:lnTo>
                  <a:lnTo>
                    <a:pt x="310" y="285"/>
                  </a:lnTo>
                  <a:lnTo>
                    <a:pt x="287" y="315"/>
                  </a:lnTo>
                  <a:lnTo>
                    <a:pt x="257" y="343"/>
                  </a:lnTo>
                  <a:lnTo>
                    <a:pt x="218" y="370"/>
                  </a:lnTo>
                  <a:lnTo>
                    <a:pt x="167" y="396"/>
                  </a:lnTo>
                  <a:lnTo>
                    <a:pt x="111" y="425"/>
                  </a:lnTo>
                  <a:lnTo>
                    <a:pt x="69" y="457"/>
                  </a:lnTo>
                  <a:lnTo>
                    <a:pt x="35" y="490"/>
                  </a:lnTo>
                  <a:lnTo>
                    <a:pt x="12" y="526"/>
                  </a:lnTo>
                  <a:lnTo>
                    <a:pt x="0" y="553"/>
                  </a:lnTo>
                  <a:lnTo>
                    <a:pt x="0" y="650"/>
                  </a:lnTo>
                  <a:lnTo>
                    <a:pt x="6" y="628"/>
                  </a:lnTo>
                  <a:lnTo>
                    <a:pt x="19" y="594"/>
                  </a:lnTo>
                  <a:lnTo>
                    <a:pt x="43" y="551"/>
                  </a:lnTo>
                  <a:lnTo>
                    <a:pt x="76" y="503"/>
                  </a:lnTo>
                  <a:lnTo>
                    <a:pt x="125" y="454"/>
                  </a:lnTo>
                  <a:lnTo>
                    <a:pt x="190" y="408"/>
                  </a:lnTo>
                  <a:lnTo>
                    <a:pt x="275" y="365"/>
                  </a:lnTo>
                  <a:lnTo>
                    <a:pt x="308" y="342"/>
                  </a:lnTo>
                  <a:lnTo>
                    <a:pt x="335" y="305"/>
                  </a:lnTo>
                  <a:lnTo>
                    <a:pt x="352" y="255"/>
                  </a:lnTo>
                  <a:lnTo>
                    <a:pt x="360" y="201"/>
                  </a:lnTo>
                  <a:lnTo>
                    <a:pt x="356" y="144"/>
                  </a:lnTo>
                  <a:lnTo>
                    <a:pt x="341" y="88"/>
                  </a:lnTo>
                  <a:lnTo>
                    <a:pt x="311" y="3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86060" name="Freeform 44"/>
            <p:cNvSpPr>
              <a:spLocks/>
            </p:cNvSpPr>
            <p:nvPr/>
          </p:nvSpPr>
          <p:spPr bwMode="ltGray">
            <a:xfrm rot="1584153">
              <a:off x="56" y="84"/>
              <a:ext cx="804" cy="686"/>
            </a:xfrm>
            <a:custGeom>
              <a:avLst/>
              <a:gdLst>
                <a:gd name="T0" fmla="*/ 16 w 596"/>
                <a:gd name="T1" fmla="*/ 370 h 666"/>
                <a:gd name="T2" fmla="*/ 6 w 596"/>
                <a:gd name="T3" fmla="*/ 341 h 666"/>
                <a:gd name="T4" fmla="*/ 0 w 596"/>
                <a:gd name="T5" fmla="*/ 289 h 666"/>
                <a:gd name="T6" fmla="*/ 4 w 596"/>
                <a:gd name="T7" fmla="*/ 222 h 666"/>
                <a:gd name="T8" fmla="*/ 25 w 596"/>
                <a:gd name="T9" fmla="*/ 151 h 666"/>
                <a:gd name="T10" fmla="*/ 69 w 596"/>
                <a:gd name="T11" fmla="*/ 84 h 666"/>
                <a:gd name="T12" fmla="*/ 142 w 596"/>
                <a:gd name="T13" fmla="*/ 31 h 666"/>
                <a:gd name="T14" fmla="*/ 247 w 596"/>
                <a:gd name="T15" fmla="*/ 2 h 666"/>
                <a:gd name="T16" fmla="*/ 380 w 596"/>
                <a:gd name="T17" fmla="*/ 9 h 666"/>
                <a:gd name="T18" fmla="*/ 484 w 596"/>
                <a:gd name="T19" fmla="*/ 68 h 666"/>
                <a:gd name="T20" fmla="*/ 554 w 596"/>
                <a:gd name="T21" fmla="*/ 165 h 666"/>
                <a:gd name="T22" fmla="*/ 591 w 596"/>
                <a:gd name="T23" fmla="*/ 284 h 666"/>
                <a:gd name="T24" fmla="*/ 595 w 596"/>
                <a:gd name="T25" fmla="*/ 409 h 666"/>
                <a:gd name="T26" fmla="*/ 566 w 596"/>
                <a:gd name="T27" fmla="*/ 525 h 666"/>
                <a:gd name="T28" fmla="*/ 507 w 596"/>
                <a:gd name="T29" fmla="*/ 615 h 666"/>
                <a:gd name="T30" fmla="*/ 417 w 596"/>
                <a:gd name="T31" fmla="*/ 663 h 666"/>
                <a:gd name="T32" fmla="*/ 389 w 596"/>
                <a:gd name="T33" fmla="*/ 659 h 666"/>
                <a:gd name="T34" fmla="*/ 441 w 596"/>
                <a:gd name="T35" fmla="*/ 617 h 666"/>
                <a:gd name="T36" fmla="*/ 482 w 596"/>
                <a:gd name="T37" fmla="*/ 544 h 666"/>
                <a:gd name="T38" fmla="*/ 509 w 596"/>
                <a:gd name="T39" fmla="*/ 454 h 666"/>
                <a:gd name="T40" fmla="*/ 520 w 596"/>
                <a:gd name="T41" fmla="*/ 355 h 666"/>
                <a:gd name="T42" fmla="*/ 514 w 596"/>
                <a:gd name="T43" fmla="*/ 258 h 666"/>
                <a:gd name="T44" fmla="*/ 485 w 596"/>
                <a:gd name="T45" fmla="*/ 174 h 666"/>
                <a:gd name="T46" fmla="*/ 433 w 596"/>
                <a:gd name="T47" fmla="*/ 112 h 666"/>
                <a:gd name="T48" fmla="*/ 341 w 596"/>
                <a:gd name="T49" fmla="*/ 75 h 666"/>
                <a:gd name="T50" fmla="*/ 246 w 596"/>
                <a:gd name="T51" fmla="*/ 61 h 666"/>
                <a:gd name="T52" fmla="*/ 174 w 596"/>
                <a:gd name="T53" fmla="*/ 71 h 666"/>
                <a:gd name="T54" fmla="*/ 121 w 596"/>
                <a:gd name="T55" fmla="*/ 101 h 666"/>
                <a:gd name="T56" fmla="*/ 84 w 596"/>
                <a:gd name="T57" fmla="*/ 149 h 666"/>
                <a:gd name="T58" fmla="*/ 57 w 596"/>
                <a:gd name="T59" fmla="*/ 206 h 666"/>
                <a:gd name="T60" fmla="*/ 40 w 596"/>
                <a:gd name="T61" fmla="*/ 272 h 666"/>
                <a:gd name="T62" fmla="*/ 28 w 596"/>
                <a:gd name="T63" fmla="*/ 339 h 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96" h="666">
                  <a:moveTo>
                    <a:pt x="22" y="372"/>
                  </a:moveTo>
                  <a:lnTo>
                    <a:pt x="16" y="370"/>
                  </a:lnTo>
                  <a:lnTo>
                    <a:pt x="10" y="360"/>
                  </a:lnTo>
                  <a:lnTo>
                    <a:pt x="6" y="341"/>
                  </a:lnTo>
                  <a:lnTo>
                    <a:pt x="1" y="318"/>
                  </a:lnTo>
                  <a:lnTo>
                    <a:pt x="0" y="289"/>
                  </a:lnTo>
                  <a:lnTo>
                    <a:pt x="0" y="257"/>
                  </a:lnTo>
                  <a:lnTo>
                    <a:pt x="4" y="222"/>
                  </a:lnTo>
                  <a:lnTo>
                    <a:pt x="13" y="187"/>
                  </a:lnTo>
                  <a:lnTo>
                    <a:pt x="25" y="151"/>
                  </a:lnTo>
                  <a:lnTo>
                    <a:pt x="45" y="116"/>
                  </a:lnTo>
                  <a:lnTo>
                    <a:pt x="69" y="84"/>
                  </a:lnTo>
                  <a:lnTo>
                    <a:pt x="101" y="55"/>
                  </a:lnTo>
                  <a:lnTo>
                    <a:pt x="142" y="31"/>
                  </a:lnTo>
                  <a:lnTo>
                    <a:pt x="190" y="13"/>
                  </a:lnTo>
                  <a:lnTo>
                    <a:pt x="247" y="2"/>
                  </a:lnTo>
                  <a:lnTo>
                    <a:pt x="314" y="0"/>
                  </a:lnTo>
                  <a:lnTo>
                    <a:pt x="380" y="9"/>
                  </a:lnTo>
                  <a:lnTo>
                    <a:pt x="436" y="33"/>
                  </a:lnTo>
                  <a:lnTo>
                    <a:pt x="484" y="68"/>
                  </a:lnTo>
                  <a:lnTo>
                    <a:pt x="524" y="113"/>
                  </a:lnTo>
                  <a:lnTo>
                    <a:pt x="554" y="165"/>
                  </a:lnTo>
                  <a:lnTo>
                    <a:pt x="577" y="222"/>
                  </a:lnTo>
                  <a:lnTo>
                    <a:pt x="591" y="284"/>
                  </a:lnTo>
                  <a:lnTo>
                    <a:pt x="596" y="347"/>
                  </a:lnTo>
                  <a:lnTo>
                    <a:pt x="595" y="409"/>
                  </a:lnTo>
                  <a:lnTo>
                    <a:pt x="585" y="469"/>
                  </a:lnTo>
                  <a:lnTo>
                    <a:pt x="566" y="525"/>
                  </a:lnTo>
                  <a:lnTo>
                    <a:pt x="540" y="574"/>
                  </a:lnTo>
                  <a:lnTo>
                    <a:pt x="507" y="615"/>
                  </a:lnTo>
                  <a:lnTo>
                    <a:pt x="465" y="645"/>
                  </a:lnTo>
                  <a:lnTo>
                    <a:pt x="417" y="663"/>
                  </a:lnTo>
                  <a:lnTo>
                    <a:pt x="360" y="666"/>
                  </a:lnTo>
                  <a:lnTo>
                    <a:pt x="389" y="659"/>
                  </a:lnTo>
                  <a:lnTo>
                    <a:pt x="417" y="642"/>
                  </a:lnTo>
                  <a:lnTo>
                    <a:pt x="441" y="617"/>
                  </a:lnTo>
                  <a:lnTo>
                    <a:pt x="463" y="583"/>
                  </a:lnTo>
                  <a:lnTo>
                    <a:pt x="482" y="544"/>
                  </a:lnTo>
                  <a:lnTo>
                    <a:pt x="497" y="501"/>
                  </a:lnTo>
                  <a:lnTo>
                    <a:pt x="509" y="454"/>
                  </a:lnTo>
                  <a:lnTo>
                    <a:pt x="517" y="404"/>
                  </a:lnTo>
                  <a:lnTo>
                    <a:pt x="520" y="355"/>
                  </a:lnTo>
                  <a:lnTo>
                    <a:pt x="519" y="305"/>
                  </a:lnTo>
                  <a:lnTo>
                    <a:pt x="514" y="258"/>
                  </a:lnTo>
                  <a:lnTo>
                    <a:pt x="502" y="213"/>
                  </a:lnTo>
                  <a:lnTo>
                    <a:pt x="485" y="174"/>
                  </a:lnTo>
                  <a:lnTo>
                    <a:pt x="462" y="139"/>
                  </a:lnTo>
                  <a:lnTo>
                    <a:pt x="433" y="112"/>
                  </a:lnTo>
                  <a:lnTo>
                    <a:pt x="397" y="93"/>
                  </a:lnTo>
                  <a:lnTo>
                    <a:pt x="341" y="75"/>
                  </a:lnTo>
                  <a:lnTo>
                    <a:pt x="290" y="65"/>
                  </a:lnTo>
                  <a:lnTo>
                    <a:pt x="246" y="61"/>
                  </a:lnTo>
                  <a:lnTo>
                    <a:pt x="207" y="63"/>
                  </a:lnTo>
                  <a:lnTo>
                    <a:pt x="174" y="71"/>
                  </a:lnTo>
                  <a:lnTo>
                    <a:pt x="146" y="84"/>
                  </a:lnTo>
                  <a:lnTo>
                    <a:pt x="121" y="101"/>
                  </a:lnTo>
                  <a:lnTo>
                    <a:pt x="101" y="123"/>
                  </a:lnTo>
                  <a:lnTo>
                    <a:pt x="84" y="149"/>
                  </a:lnTo>
                  <a:lnTo>
                    <a:pt x="69" y="176"/>
                  </a:lnTo>
                  <a:lnTo>
                    <a:pt x="57" y="206"/>
                  </a:lnTo>
                  <a:lnTo>
                    <a:pt x="48" y="239"/>
                  </a:lnTo>
                  <a:lnTo>
                    <a:pt x="40" y="272"/>
                  </a:lnTo>
                  <a:lnTo>
                    <a:pt x="33" y="305"/>
                  </a:lnTo>
                  <a:lnTo>
                    <a:pt x="28" y="339"/>
                  </a:lnTo>
                  <a:lnTo>
                    <a:pt x="22" y="37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pic>
        <p:nvPicPr>
          <p:cNvPr id="86066" name="Picture 50" descr="Bia-anh-quan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7129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  <p:sldLayoutId id="2147483796" r:id="rId12"/>
    <p:sldLayoutId id="2147483797" r:id="rId13"/>
    <p:sldLayoutId id="2147483798" r:id="rId14"/>
    <p:sldLayoutId id="2147483799" r:id="rId15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</a:defRPr>
      </a:lvl2pPr>
      <a:lvl3pPr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</a:defRPr>
      </a:lvl3pPr>
      <a:lvl4pPr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</a:defRPr>
      </a:lvl4pPr>
      <a:lvl5pPr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3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5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7" Type="http://schemas.openxmlformats.org/officeDocument/2006/relationships/image" Target="../media/image9.wmf"/><Relationship Id="rId2" Type="http://schemas.openxmlformats.org/officeDocument/2006/relationships/slideLayout" Target="../slideLayouts/slideLayout31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5" Type="http://schemas.openxmlformats.org/officeDocument/2006/relationships/oleObject" Target="../embeddings/oleObject5.bin"/><Relationship Id="rId4" Type="http://schemas.openxmlformats.org/officeDocument/2006/relationships/image" Target="../media/image8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38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0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38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1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38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2.w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855" y="219075"/>
            <a:ext cx="9130145" cy="663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3854" y="2209800"/>
            <a:ext cx="9130145" cy="107721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XĂNG</a:t>
            </a:r>
            <a:r>
              <a:rPr lang="en-US" sz="3200" b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-TI-MÉT KHỐI, ĐỀ-XI-MÉT KHỐI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MÉT KHỐI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6706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1219200" y="2514600"/>
            <a:ext cx="7105650" cy="120032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7200" b="1" smtClean="0">
                <a:solidFill>
                  <a:srgbClr val="0000CC"/>
                </a:solidFill>
                <a:latin typeface="Arial" panose="020B0604020202020204" pitchFamily="34" charset="0"/>
              </a:rPr>
              <a:t>MÉT KHỐI</a:t>
            </a:r>
            <a:endParaRPr lang="en-US" altLang="vi-VN" sz="7200" b="1">
              <a:solidFill>
                <a:srgbClr val="0000CC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2813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00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762000"/>
            <a:ext cx="2971800" cy="5334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vi-VN" sz="2400">
                <a:solidFill>
                  <a:srgbClr val="FF3300"/>
                </a:solidFill>
                <a:latin typeface="Arial" panose="020B0604020202020204" pitchFamily="34" charset="0"/>
              </a:rPr>
              <a:t>1. Ki</a:t>
            </a:r>
            <a:r>
              <a:rPr lang="en-US" altLang="vi-VN" sz="2400">
                <a:solidFill>
                  <a:srgbClr val="FF3300"/>
                </a:solidFill>
              </a:rPr>
              <a:t>ểm tra bài cũ</a:t>
            </a:r>
          </a:p>
        </p:txBody>
      </p:sp>
      <p:sp>
        <p:nvSpPr>
          <p:cNvPr id="59401" name="Rectangle 9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152400" y="1524000"/>
            <a:ext cx="8839200" cy="4724400"/>
          </a:xfr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buFontTx/>
              <a:buNone/>
            </a:pPr>
            <a:endParaRPr lang="en-US" altLang="vi-VN" sz="280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vi-VN" sz="2800">
                <a:solidFill>
                  <a:srgbClr val="000000"/>
                </a:solidFill>
              </a:rPr>
              <a:t>Viết số thích hợp vào chỗ chấm: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vi-VN" sz="280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vi-VN" sz="2800">
                <a:solidFill>
                  <a:srgbClr val="000000"/>
                </a:solidFill>
                <a:latin typeface="Arial" panose="020B0604020202020204" pitchFamily="34" charset="0"/>
              </a:rPr>
              <a:t>a)</a:t>
            </a:r>
            <a:r>
              <a:rPr lang="en-US" altLang="vi-VN" sz="2800">
                <a:solidFill>
                  <a:srgbClr val="000000"/>
                </a:solidFill>
              </a:rPr>
              <a:t>5,8dm</a:t>
            </a:r>
            <a:r>
              <a:rPr lang="en-US" altLang="vi-VN" sz="2800" baseline="30000">
                <a:solidFill>
                  <a:srgbClr val="000000"/>
                </a:solidFill>
              </a:rPr>
              <a:t>3</a:t>
            </a:r>
            <a:r>
              <a:rPr lang="en-US" altLang="vi-VN" sz="2800">
                <a:solidFill>
                  <a:srgbClr val="000000"/>
                </a:solidFill>
              </a:rPr>
              <a:t>=        cm</a:t>
            </a:r>
            <a:r>
              <a:rPr lang="en-US" altLang="vi-VN" sz="2800" baseline="30000">
                <a:solidFill>
                  <a:srgbClr val="000000"/>
                </a:solidFill>
              </a:rPr>
              <a:t>3</a:t>
            </a:r>
            <a:r>
              <a:rPr lang="en-US" altLang="vi-VN" sz="2800">
                <a:solidFill>
                  <a:srgbClr val="000000"/>
                </a:solidFill>
              </a:rPr>
              <a:t>              dm</a:t>
            </a:r>
            <a:r>
              <a:rPr lang="en-US" altLang="vi-VN" sz="2800" baseline="30000">
                <a:solidFill>
                  <a:srgbClr val="000000"/>
                </a:solidFill>
              </a:rPr>
              <a:t>3</a:t>
            </a:r>
            <a:r>
              <a:rPr lang="en-US" altLang="vi-VN" sz="2800">
                <a:solidFill>
                  <a:srgbClr val="000000"/>
                </a:solidFill>
              </a:rPr>
              <a:t>=       cm</a:t>
            </a:r>
            <a:r>
              <a:rPr lang="en-US" altLang="vi-VN" sz="2800" baseline="30000">
                <a:solidFill>
                  <a:srgbClr val="000000"/>
                </a:solidFill>
              </a:rPr>
              <a:t>3</a:t>
            </a:r>
          </a:p>
          <a:p>
            <a:pPr>
              <a:lnSpc>
                <a:spcPct val="90000"/>
              </a:lnSpc>
            </a:pPr>
            <a:endParaRPr lang="en-US" altLang="vi-VN" sz="2800" baseline="3000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altLang="vi-VN" sz="2800" baseline="3000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vi-VN" sz="3600" baseline="30000">
                <a:solidFill>
                  <a:srgbClr val="000000"/>
                </a:solidFill>
                <a:latin typeface="Arial" panose="020B0604020202020204" pitchFamily="34" charset="0"/>
              </a:rPr>
              <a:t>b)</a:t>
            </a:r>
            <a:r>
              <a:rPr lang="en-US" altLang="vi-VN" sz="2800">
                <a:solidFill>
                  <a:srgbClr val="000000"/>
                </a:solidFill>
              </a:rPr>
              <a:t>490000cm</a:t>
            </a:r>
            <a:r>
              <a:rPr lang="en-US" altLang="vi-VN" sz="2800" baseline="30000">
                <a:solidFill>
                  <a:srgbClr val="000000"/>
                </a:solidFill>
              </a:rPr>
              <a:t>3</a:t>
            </a:r>
            <a:r>
              <a:rPr lang="en-US" altLang="vi-VN" sz="2800">
                <a:solidFill>
                  <a:srgbClr val="000000"/>
                </a:solidFill>
              </a:rPr>
              <a:t>=       dm</a:t>
            </a:r>
            <a:r>
              <a:rPr lang="en-US" altLang="vi-VN" sz="2800" baseline="30000">
                <a:solidFill>
                  <a:srgbClr val="000000"/>
                </a:solidFill>
              </a:rPr>
              <a:t>3</a:t>
            </a:r>
            <a:r>
              <a:rPr lang="en-US" altLang="vi-VN" sz="2800">
                <a:solidFill>
                  <a:srgbClr val="000000"/>
                </a:solidFill>
              </a:rPr>
              <a:t>       5100cm</a:t>
            </a:r>
            <a:r>
              <a:rPr lang="en-US" altLang="vi-VN" sz="2800" baseline="30000">
                <a:solidFill>
                  <a:srgbClr val="000000"/>
                </a:solidFill>
              </a:rPr>
              <a:t>3</a:t>
            </a:r>
            <a:r>
              <a:rPr lang="en-US" altLang="vi-VN" sz="2800">
                <a:solidFill>
                  <a:srgbClr val="000000"/>
                </a:solidFill>
              </a:rPr>
              <a:t>=      dm</a:t>
            </a:r>
            <a:r>
              <a:rPr lang="en-US" altLang="vi-VN" sz="2800" baseline="30000">
                <a:solidFill>
                  <a:srgbClr val="000000"/>
                </a:solidFill>
              </a:rPr>
              <a:t>3</a:t>
            </a:r>
            <a:endParaRPr lang="en-US" altLang="vi-VN" sz="2800">
              <a:solidFill>
                <a:srgbClr val="000000"/>
              </a:solidFill>
            </a:endParaRPr>
          </a:p>
        </p:txBody>
      </p:sp>
      <p:sp>
        <p:nvSpPr>
          <p:cNvPr id="59408" name="Text Box 16"/>
          <p:cNvSpPr txBox="1">
            <a:spLocks noChangeArrowheads="1"/>
          </p:cNvSpPr>
          <p:nvPr/>
        </p:nvSpPr>
        <p:spPr bwMode="auto">
          <a:xfrm>
            <a:off x="4114800" y="3290888"/>
            <a:ext cx="609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1800" b="1" i="0" u="sng" strike="noStrike" kern="1200" cap="none" spc="0" normalizeH="0" baseline="0" noProof="0" smtClean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59439" name="Rectangle 47"/>
          <p:cNvSpPr>
            <a:spLocks noChangeArrowheads="1"/>
          </p:cNvSpPr>
          <p:nvPr/>
        </p:nvSpPr>
        <p:spPr bwMode="auto">
          <a:xfrm>
            <a:off x="2362200" y="2971800"/>
            <a:ext cx="762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1" i="0" u="none" strike="noStrike" kern="1200" cap="none" spc="0" normalizeH="0" baseline="0" noProof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5800</a:t>
            </a:r>
          </a:p>
        </p:txBody>
      </p:sp>
      <p:sp>
        <p:nvSpPr>
          <p:cNvPr id="59440" name="Rectangle 48"/>
          <p:cNvSpPr>
            <a:spLocks noChangeArrowheads="1"/>
          </p:cNvSpPr>
          <p:nvPr/>
        </p:nvSpPr>
        <p:spPr bwMode="auto">
          <a:xfrm>
            <a:off x="6705600" y="2895600"/>
            <a:ext cx="838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1" i="0" u="none" strike="noStrike" kern="1200" cap="none" spc="0" normalizeH="0" baseline="0" noProof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800</a:t>
            </a:r>
          </a:p>
        </p:txBody>
      </p:sp>
      <p:sp>
        <p:nvSpPr>
          <p:cNvPr id="59443" name="Rectangle 51"/>
          <p:cNvSpPr>
            <a:spLocks noChangeArrowheads="1"/>
          </p:cNvSpPr>
          <p:nvPr/>
        </p:nvSpPr>
        <p:spPr bwMode="auto">
          <a:xfrm>
            <a:off x="3048000" y="4038600"/>
            <a:ext cx="609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1" i="0" u="none" strike="noStrike" kern="1200" cap="none" spc="0" normalizeH="0" baseline="0" noProof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490</a:t>
            </a:r>
          </a:p>
        </p:txBody>
      </p:sp>
      <p:sp>
        <p:nvSpPr>
          <p:cNvPr id="59444" name="Rectangle 52"/>
          <p:cNvSpPr>
            <a:spLocks noChangeArrowheads="1"/>
          </p:cNvSpPr>
          <p:nvPr/>
        </p:nvSpPr>
        <p:spPr bwMode="auto">
          <a:xfrm>
            <a:off x="7162800" y="4038600"/>
            <a:ext cx="914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1" i="0" u="none" strike="noStrike" kern="1200" cap="none" spc="0" normalizeH="0" baseline="0" noProof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5,1</a:t>
            </a:r>
          </a:p>
        </p:txBody>
      </p:sp>
      <p:graphicFrame>
        <p:nvGraphicFramePr>
          <p:cNvPr id="59455" name="Object 6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3910517"/>
              </p:ext>
            </p:extLst>
          </p:nvPr>
        </p:nvGraphicFramePr>
        <p:xfrm>
          <a:off x="4819650" y="3448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2" name="Equation" r:id="rId3" imgW="114120" imgH="215640" progId="Equation.3">
                  <p:embed/>
                </p:oleObj>
              </mc:Choice>
              <mc:Fallback>
                <p:oleObj name="Equation" r:id="rId3" imgW="114120" imgH="215640" progId="Equation.3">
                  <p:embed/>
                  <p:pic>
                    <p:nvPicPr>
                      <p:cNvPr id="59455" name="Object 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9650" y="3448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467" name="Rectangle 7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 smtClean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aphicFrame>
        <p:nvGraphicFramePr>
          <p:cNvPr id="59466" name="Object 7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7939103"/>
              </p:ext>
            </p:extLst>
          </p:nvPr>
        </p:nvGraphicFramePr>
        <p:xfrm>
          <a:off x="5334000" y="2514600"/>
          <a:ext cx="47625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3" name="Equation" r:id="rId5" imgW="152334" imgH="393529" progId="Equation.3">
                  <p:embed/>
                </p:oleObj>
              </mc:Choice>
              <mc:Fallback>
                <p:oleObj name="Equation" r:id="rId5" imgW="152334" imgH="393529" progId="Equation.3">
                  <p:embed/>
                  <p:pic>
                    <p:nvPicPr>
                      <p:cNvPr id="59466" name="Object 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2514600"/>
                        <a:ext cx="476250" cy="990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469" name="Rectangle 7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 smtClean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7697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9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94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0" presetClass="entr" presetSubtype="0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94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94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94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0" presetClass="entr" presetSubtype="0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94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94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94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5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59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59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59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59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400" grpId="0" animBg="1"/>
      <p:bldP spid="59439" grpId="0"/>
      <p:bldP spid="59440" grpId="0"/>
      <p:bldP spid="59443" grpId="0"/>
      <p:bldP spid="5944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5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76200" y="1208087"/>
            <a:ext cx="5638800" cy="40386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None/>
            </a:pPr>
            <a:endParaRPr lang="en-US" altLang="vi-VN" sz="2400" b="1">
              <a:solidFill>
                <a:srgbClr val="000099"/>
              </a:solidFill>
              <a:latin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en-US" altLang="vi-VN" sz="2400">
                <a:solidFill>
                  <a:srgbClr val="000099"/>
                </a:solidFill>
                <a:latin typeface="Arial" panose="020B0604020202020204" pitchFamily="34" charset="0"/>
              </a:rPr>
              <a:t>- </a:t>
            </a:r>
            <a:r>
              <a:rPr lang="en-US" altLang="vi-VN" sz="2600">
                <a:solidFill>
                  <a:srgbClr val="000099"/>
                </a:solidFill>
                <a:latin typeface="Arial" panose="020B0604020202020204" pitchFamily="34" charset="0"/>
              </a:rPr>
              <a:t>Để đo thể tích người ta còn dùng đơn vị </a:t>
            </a:r>
            <a:r>
              <a:rPr lang="en-US" altLang="vi-VN" sz="2600">
                <a:solidFill>
                  <a:srgbClr val="FF3300"/>
                </a:solidFill>
                <a:latin typeface="Arial" panose="020B0604020202020204" pitchFamily="34" charset="0"/>
              </a:rPr>
              <a:t>mét khối.</a:t>
            </a:r>
          </a:p>
          <a:p>
            <a:pPr>
              <a:buFontTx/>
              <a:buNone/>
            </a:pPr>
            <a:r>
              <a:rPr lang="en-US" altLang="vi-VN" sz="2600">
                <a:solidFill>
                  <a:srgbClr val="000099"/>
                </a:solidFill>
                <a:latin typeface="Arial" panose="020B0604020202020204" pitchFamily="34" charset="0"/>
              </a:rPr>
              <a:t>- </a:t>
            </a:r>
            <a:r>
              <a:rPr lang="en-US" altLang="vi-VN" sz="2600">
                <a:solidFill>
                  <a:srgbClr val="FF3300"/>
                </a:solidFill>
                <a:latin typeface="Arial" panose="020B0604020202020204" pitchFamily="34" charset="0"/>
              </a:rPr>
              <a:t>Mét khối</a:t>
            </a:r>
            <a:r>
              <a:rPr lang="en-US" altLang="vi-VN" sz="2600">
                <a:solidFill>
                  <a:srgbClr val="000099"/>
                </a:solidFill>
                <a:latin typeface="Arial" panose="020B0604020202020204" pitchFamily="34" charset="0"/>
              </a:rPr>
              <a:t> là thể tích của hình lập phương có cạnh dài 1m.</a:t>
            </a:r>
          </a:p>
          <a:p>
            <a:pPr>
              <a:buFontTx/>
              <a:buNone/>
            </a:pPr>
            <a:r>
              <a:rPr lang="en-US" altLang="vi-VN" sz="2600">
                <a:solidFill>
                  <a:srgbClr val="000099"/>
                </a:solidFill>
                <a:latin typeface="Arial" panose="020B0604020202020204" pitchFamily="34" charset="0"/>
              </a:rPr>
              <a:t>- </a:t>
            </a:r>
            <a:r>
              <a:rPr lang="en-US" altLang="vi-VN" sz="2600">
                <a:solidFill>
                  <a:srgbClr val="FF3300"/>
                </a:solidFill>
                <a:latin typeface="Arial" panose="020B0604020202020204" pitchFamily="34" charset="0"/>
              </a:rPr>
              <a:t>Mét khối</a:t>
            </a:r>
            <a:r>
              <a:rPr lang="en-US" altLang="vi-VN" sz="2600">
                <a:solidFill>
                  <a:srgbClr val="000099"/>
                </a:solidFill>
                <a:latin typeface="Arial" panose="020B0604020202020204" pitchFamily="34" charset="0"/>
              </a:rPr>
              <a:t> viết tắt là </a:t>
            </a:r>
            <a:r>
              <a:rPr lang="en-US" altLang="vi-VN" sz="2600">
                <a:solidFill>
                  <a:srgbClr val="FF3300"/>
                </a:solidFill>
                <a:latin typeface="Arial" panose="020B0604020202020204" pitchFamily="34" charset="0"/>
              </a:rPr>
              <a:t>m</a:t>
            </a:r>
            <a:r>
              <a:rPr lang="en-US" altLang="vi-VN" sz="2600" baseline="30000">
                <a:solidFill>
                  <a:srgbClr val="FF3300"/>
                </a:solidFill>
                <a:latin typeface="Arial" panose="020B0604020202020204" pitchFamily="34" charset="0"/>
              </a:rPr>
              <a:t>3.</a:t>
            </a:r>
            <a:endParaRPr lang="en-US" altLang="vi-VN" sz="2600">
              <a:solidFill>
                <a:srgbClr val="FF3300"/>
              </a:solidFill>
              <a:latin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en-US" altLang="vi-VN" sz="2600">
                <a:solidFill>
                  <a:srgbClr val="000099"/>
                </a:solidFill>
                <a:latin typeface="Arial" panose="020B0604020202020204" pitchFamily="34" charset="0"/>
              </a:rPr>
              <a:t>- Hình lập phương cạnh 1m gồm 1000 hình lập phương cạnh 1dm.</a:t>
            </a:r>
          </a:p>
          <a:p>
            <a:pPr>
              <a:buFontTx/>
              <a:buNone/>
            </a:pPr>
            <a:r>
              <a:rPr lang="en-US" altLang="vi-VN" sz="2600">
                <a:solidFill>
                  <a:srgbClr val="000099"/>
                </a:solidFill>
                <a:latin typeface="Arial" panose="020B0604020202020204" pitchFamily="34" charset="0"/>
              </a:rPr>
              <a:t>- Ta có: 1m</a:t>
            </a:r>
            <a:r>
              <a:rPr lang="en-US" altLang="vi-VN" sz="2600" baseline="30000">
                <a:solidFill>
                  <a:srgbClr val="000099"/>
                </a:solidFill>
                <a:latin typeface="Arial" panose="020B0604020202020204" pitchFamily="34" charset="0"/>
              </a:rPr>
              <a:t>3</a:t>
            </a:r>
            <a:r>
              <a:rPr lang="en-US" altLang="vi-VN" sz="2600">
                <a:solidFill>
                  <a:srgbClr val="000099"/>
                </a:solidFill>
                <a:latin typeface="Arial" panose="020B0604020202020204" pitchFamily="34" charset="0"/>
              </a:rPr>
              <a:t>  = 1000dm</a:t>
            </a:r>
            <a:r>
              <a:rPr lang="en-US" altLang="vi-VN" sz="2600" baseline="30000">
                <a:solidFill>
                  <a:srgbClr val="000099"/>
                </a:solidFill>
                <a:latin typeface="Arial" panose="020B0604020202020204" pitchFamily="34" charset="0"/>
              </a:rPr>
              <a:t>3</a:t>
            </a:r>
            <a:endParaRPr lang="en-US" altLang="vi-VN" sz="2600">
              <a:solidFill>
                <a:srgbClr val="000099"/>
              </a:solidFill>
              <a:latin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en-US" altLang="vi-VN" sz="2400">
                <a:solidFill>
                  <a:srgbClr val="000099"/>
                </a:solidFill>
                <a:latin typeface="Arial" panose="020B0604020202020204" pitchFamily="34" charset="0"/>
              </a:rPr>
              <a:t>     </a:t>
            </a:r>
          </a:p>
        </p:txBody>
      </p:sp>
      <p:pic>
        <p:nvPicPr>
          <p:cNvPr id="3081" name="Picture 9" descr="giaoan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5800" y="1676400"/>
            <a:ext cx="3302000" cy="35179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3" name="Text Box 11"/>
          <p:cNvSpPr txBox="1">
            <a:spLocks noChangeArrowheads="1"/>
          </p:cNvSpPr>
          <p:nvPr/>
        </p:nvSpPr>
        <p:spPr bwMode="auto">
          <a:xfrm>
            <a:off x="3368201" y="76200"/>
            <a:ext cx="269176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4000" b="1" i="0" u="none" strike="noStrike" kern="1200" cap="none" spc="0" normalizeH="0" baseline="0" noProof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MÉT KHỐI</a:t>
            </a:r>
          </a:p>
        </p:txBody>
      </p:sp>
      <p:sp>
        <p:nvSpPr>
          <p:cNvPr id="3084" name="Text Box 12"/>
          <p:cNvSpPr txBox="1">
            <a:spLocks noChangeArrowheads="1"/>
          </p:cNvSpPr>
          <p:nvPr/>
        </p:nvSpPr>
        <p:spPr bwMode="auto">
          <a:xfrm>
            <a:off x="533400" y="5399087"/>
            <a:ext cx="6858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800" b="0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1m</a:t>
            </a:r>
            <a:r>
              <a:rPr kumimoji="0" lang="en-US" altLang="vi-VN" sz="2800" b="0" i="0" u="none" strike="noStrike" kern="1200" cap="none" spc="0" normalizeH="0" baseline="3000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</a:t>
            </a:r>
            <a:r>
              <a:rPr kumimoji="0" lang="en-US" altLang="vi-VN" sz="2800" b="0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= 1000 000 cm</a:t>
            </a:r>
            <a:r>
              <a:rPr kumimoji="0" lang="en-US" altLang="vi-VN" sz="2800" b="0" i="0" u="none" strike="noStrike" kern="1200" cap="none" spc="0" normalizeH="0" baseline="3000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 </a:t>
            </a:r>
            <a:r>
              <a:rPr kumimoji="0" lang="en-US" altLang="vi-VN" sz="2800" b="0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(= 100 </a:t>
            </a:r>
            <a:r>
              <a:rPr kumimoji="0" lang="en-US" altLang="vi-VN" sz="2000" b="0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X </a:t>
            </a:r>
            <a:r>
              <a:rPr kumimoji="0" lang="en-US" altLang="vi-VN" sz="2800" b="0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100 </a:t>
            </a:r>
            <a:r>
              <a:rPr kumimoji="0" lang="en-US" altLang="vi-VN" sz="2000" b="0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X </a:t>
            </a:r>
            <a:r>
              <a:rPr kumimoji="0" lang="en-US" altLang="vi-VN" sz="2800" b="0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100 )</a:t>
            </a:r>
            <a:endParaRPr kumimoji="0" lang="en-US" altLang="vi-VN" sz="2800" b="0" i="0" u="none" strike="noStrike" kern="1200" cap="none" spc="0" normalizeH="0" baseline="0" noProof="0" smtClean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0180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0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0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0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9" name="Text Box 3"/>
          <p:cNvSpPr txBox="1">
            <a:spLocks noChangeArrowheads="1"/>
          </p:cNvSpPr>
          <p:nvPr/>
        </p:nvSpPr>
        <p:spPr bwMode="auto">
          <a:xfrm>
            <a:off x="347518" y="1150144"/>
            <a:ext cx="14763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800" b="0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Nhận xét</a:t>
            </a:r>
          </a:p>
        </p:txBody>
      </p:sp>
      <p:graphicFrame>
        <p:nvGraphicFramePr>
          <p:cNvPr id="127010" name="Group 34"/>
          <p:cNvGraphicFramePr>
            <a:graphicFrameLocks noGrp="1"/>
          </p:cNvGraphicFramePr>
          <p:nvPr/>
        </p:nvGraphicFramePr>
        <p:xfrm>
          <a:off x="457200" y="1981200"/>
          <a:ext cx="8305800" cy="2743835"/>
        </p:xfrm>
        <a:graphic>
          <a:graphicData uri="http://schemas.openxmlformats.org/drawingml/2006/table">
            <a:tbl>
              <a:tblPr/>
              <a:tblGrid>
                <a:gridCol w="2768600">
                  <a:extLst>
                    <a:ext uri="{9D8B030D-6E8A-4147-A177-3AD203B41FA5}">
                      <a16:colId xmlns:a16="http://schemas.microsoft.com/office/drawing/2014/main" val="3694225509"/>
                    </a:ext>
                  </a:extLst>
                </a:gridCol>
                <a:gridCol w="2768600">
                  <a:extLst>
                    <a:ext uri="{9D8B030D-6E8A-4147-A177-3AD203B41FA5}">
                      <a16:colId xmlns:a16="http://schemas.microsoft.com/office/drawing/2014/main" val="2924976777"/>
                    </a:ext>
                  </a:extLst>
                </a:gridCol>
                <a:gridCol w="2768600">
                  <a:extLst>
                    <a:ext uri="{9D8B030D-6E8A-4147-A177-3AD203B41FA5}">
                      <a16:colId xmlns:a16="http://schemas.microsoft.com/office/drawing/2014/main" val="1083909233"/>
                    </a:ext>
                  </a:extLst>
                </a:gridCol>
              </a:tblGrid>
              <a:tr h="457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m</a:t>
                      </a:r>
                      <a:r>
                        <a:rPr kumimoji="0" lang="en-US" altLang="vi-VN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  <a:endParaRPr kumimoji="0" lang="en-US" alt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dm</a:t>
                      </a:r>
                      <a:r>
                        <a:rPr kumimoji="0" lang="en-US" altLang="vi-VN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  <a:endParaRPr kumimoji="0" lang="en-US" alt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cm</a:t>
                      </a:r>
                      <a:r>
                        <a:rPr kumimoji="0" lang="en-US" altLang="vi-VN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  <a:endParaRPr kumimoji="0" lang="en-US" alt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25128153"/>
                  </a:ext>
                </a:extLst>
              </a:tr>
              <a:tr h="2225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</a:t>
                      </a:r>
                      <a:r>
                        <a:rPr kumimoji="0" lang="en-US" altLang="vi-V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 </a:t>
                      </a:r>
                      <a:endParaRPr kumimoji="0" lang="en-US" alt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6499017"/>
                  </a:ext>
                </a:extLst>
              </a:tr>
            </a:tbl>
          </a:graphicData>
        </a:graphic>
      </p:graphicFrame>
      <p:grpSp>
        <p:nvGrpSpPr>
          <p:cNvPr id="126994" name="Group 18"/>
          <p:cNvGrpSpPr>
            <a:grpSpLocks/>
          </p:cNvGrpSpPr>
          <p:nvPr/>
        </p:nvGrpSpPr>
        <p:grpSpPr bwMode="auto">
          <a:xfrm>
            <a:off x="6248400" y="2895600"/>
            <a:ext cx="1851025" cy="1003300"/>
            <a:chOff x="3139" y="3024"/>
            <a:chExt cx="1166" cy="632"/>
          </a:xfrm>
        </p:grpSpPr>
        <p:graphicFrame>
          <p:nvGraphicFramePr>
            <p:cNvPr id="126995" name="Object 19"/>
            <p:cNvGraphicFramePr>
              <a:graphicFrameLocks noChangeAspect="1"/>
            </p:cNvGraphicFramePr>
            <p:nvPr/>
          </p:nvGraphicFramePr>
          <p:xfrm>
            <a:off x="3139" y="3024"/>
            <a:ext cx="730" cy="6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45" name="Equation" r:id="rId3" imgW="482400" imgH="393480" progId="Equation.3">
                    <p:embed/>
                  </p:oleObj>
                </mc:Choice>
                <mc:Fallback>
                  <p:oleObj name="Equation" r:id="rId3" imgW="482400" imgH="393480" progId="Equation.3">
                    <p:embed/>
                    <p:pic>
                      <p:nvPicPr>
                        <p:cNvPr id="126995" name="Object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39" y="3024"/>
                          <a:ext cx="730" cy="6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6996" name="Text Box 20"/>
            <p:cNvSpPr txBox="1">
              <a:spLocks noChangeArrowheads="1"/>
            </p:cNvSpPr>
            <p:nvPr/>
          </p:nvSpPr>
          <p:spPr bwMode="auto">
            <a:xfrm>
              <a:off x="3792" y="3177"/>
              <a:ext cx="513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2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dm</a:t>
              </a:r>
              <a:r>
                <a:rPr kumimoji="0" lang="en-US" altLang="vi-VN" sz="2800" b="0" i="0" u="none" strike="noStrike" kern="1200" cap="none" spc="0" normalizeH="0" baseline="30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3</a:t>
              </a:r>
              <a:endParaRPr kumimoji="0" lang="en-US" altLang="vi-VN" sz="2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26997" name="Group 21"/>
          <p:cNvGrpSpPr>
            <a:grpSpLocks/>
          </p:cNvGrpSpPr>
          <p:nvPr/>
        </p:nvGrpSpPr>
        <p:grpSpPr bwMode="auto">
          <a:xfrm>
            <a:off x="3581400" y="3657600"/>
            <a:ext cx="1652588" cy="1003300"/>
            <a:chOff x="3139" y="3024"/>
            <a:chExt cx="1041" cy="632"/>
          </a:xfrm>
        </p:grpSpPr>
        <p:graphicFrame>
          <p:nvGraphicFramePr>
            <p:cNvPr id="126998" name="Object 22"/>
            <p:cNvGraphicFramePr>
              <a:graphicFrameLocks noChangeAspect="1"/>
            </p:cNvGraphicFramePr>
            <p:nvPr/>
          </p:nvGraphicFramePr>
          <p:xfrm>
            <a:off x="3139" y="3024"/>
            <a:ext cx="730" cy="6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46" name="Equation" r:id="rId5" imgW="482400" imgH="393480" progId="Equation.3">
                    <p:embed/>
                  </p:oleObj>
                </mc:Choice>
                <mc:Fallback>
                  <p:oleObj name="Equation" r:id="rId5" imgW="482400" imgH="393480" progId="Equation.3">
                    <p:embed/>
                    <p:pic>
                      <p:nvPicPr>
                        <p:cNvPr id="126998" name="Object 2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39" y="3024"/>
                          <a:ext cx="730" cy="6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6999" name="Text Box 23"/>
            <p:cNvSpPr txBox="1">
              <a:spLocks noChangeArrowheads="1"/>
            </p:cNvSpPr>
            <p:nvPr/>
          </p:nvSpPr>
          <p:spPr bwMode="auto">
            <a:xfrm>
              <a:off x="3792" y="3177"/>
              <a:ext cx="38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2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m</a:t>
              </a:r>
              <a:r>
                <a:rPr kumimoji="0" lang="en-US" altLang="vi-VN" sz="2800" b="0" i="0" u="none" strike="noStrike" kern="1200" cap="none" spc="0" normalizeH="0" baseline="30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3</a:t>
              </a:r>
              <a:endParaRPr kumimoji="0" lang="en-US" altLang="vi-VN" sz="2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27001" name="Text Box 25"/>
          <p:cNvSpPr txBox="1">
            <a:spLocks noChangeArrowheads="1"/>
          </p:cNvSpPr>
          <p:nvPr/>
        </p:nvSpPr>
        <p:spPr bwMode="auto">
          <a:xfrm>
            <a:off x="838200" y="3124200"/>
            <a:ext cx="20129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= 1000 dm</a:t>
            </a:r>
            <a:r>
              <a:rPr kumimoji="0" lang="en-US" altLang="vi-VN" sz="2800" b="0" i="0" u="none" strike="noStrike" kern="1200" cap="none" spc="0" normalizeH="0" baseline="30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</a:t>
            </a:r>
          </a:p>
        </p:txBody>
      </p:sp>
      <p:sp>
        <p:nvSpPr>
          <p:cNvPr id="127005" name="Text Box 29"/>
          <p:cNvSpPr txBox="1">
            <a:spLocks noChangeArrowheads="1"/>
          </p:cNvSpPr>
          <p:nvPr/>
        </p:nvSpPr>
        <p:spPr bwMode="auto">
          <a:xfrm>
            <a:off x="3657600" y="3138488"/>
            <a:ext cx="189388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= 1000cm</a:t>
            </a:r>
            <a:r>
              <a:rPr kumimoji="0" lang="en-US" altLang="vi-VN" sz="2800" b="0" i="0" u="none" strike="noStrike" kern="1200" cap="none" spc="0" normalizeH="0" baseline="30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</a:t>
            </a:r>
          </a:p>
        </p:txBody>
      </p:sp>
      <p:sp>
        <p:nvSpPr>
          <p:cNvPr id="127007" name="Text Box 31"/>
          <p:cNvSpPr txBox="1">
            <a:spLocks noChangeArrowheads="1"/>
          </p:cNvSpPr>
          <p:nvPr/>
        </p:nvSpPr>
        <p:spPr bwMode="auto">
          <a:xfrm>
            <a:off x="1447800" y="2438400"/>
            <a:ext cx="8143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1m</a:t>
            </a:r>
            <a:r>
              <a:rPr kumimoji="0" lang="en-US" altLang="vi-VN" sz="2800" b="0" i="0" u="none" strike="noStrike" kern="1200" cap="none" spc="0" normalizeH="0" baseline="30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</a:t>
            </a:r>
            <a:endParaRPr kumimoji="0" lang="en-US" altLang="vi-VN" sz="2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7008" name="Text Box 32"/>
          <p:cNvSpPr txBox="1">
            <a:spLocks noChangeArrowheads="1"/>
          </p:cNvSpPr>
          <p:nvPr/>
        </p:nvSpPr>
        <p:spPr bwMode="auto">
          <a:xfrm>
            <a:off x="4038600" y="2438400"/>
            <a:ext cx="10128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1dm</a:t>
            </a:r>
            <a:r>
              <a:rPr kumimoji="0" lang="en-US" altLang="vi-VN" sz="2800" b="0" i="0" u="none" strike="noStrike" kern="1200" cap="none" spc="0" normalizeH="0" baseline="30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</a:t>
            </a:r>
            <a:endParaRPr kumimoji="0" lang="en-US" altLang="vi-VN" sz="2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7009" name="Text Box 33"/>
          <p:cNvSpPr txBox="1">
            <a:spLocks noChangeArrowheads="1"/>
          </p:cNvSpPr>
          <p:nvPr/>
        </p:nvSpPr>
        <p:spPr bwMode="auto">
          <a:xfrm>
            <a:off x="6934200" y="2438400"/>
            <a:ext cx="9921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1cm</a:t>
            </a:r>
            <a:r>
              <a:rPr kumimoji="0" lang="en-US" altLang="vi-VN" sz="2800" b="0" i="0" u="none" strike="noStrike" kern="1200" cap="none" spc="0" normalizeH="0" baseline="30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</a:t>
            </a:r>
            <a:endParaRPr kumimoji="0" lang="en-US" altLang="vi-VN" sz="2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127017" name="Group 41"/>
          <p:cNvGrpSpPr>
            <a:grpSpLocks/>
          </p:cNvGrpSpPr>
          <p:nvPr/>
        </p:nvGrpSpPr>
        <p:grpSpPr bwMode="auto">
          <a:xfrm>
            <a:off x="0" y="5638800"/>
            <a:ext cx="9144000" cy="914400"/>
            <a:chOff x="0" y="3552"/>
            <a:chExt cx="5760" cy="576"/>
          </a:xfrm>
        </p:grpSpPr>
        <p:sp>
          <p:nvSpPr>
            <p:cNvPr id="127011" name="Rectangle 35"/>
            <p:cNvSpPr>
              <a:spLocks noChangeArrowheads="1"/>
            </p:cNvSpPr>
            <p:nvPr/>
          </p:nvSpPr>
          <p:spPr bwMode="auto">
            <a:xfrm>
              <a:off x="0" y="3552"/>
              <a:ext cx="5760" cy="4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algn="ctr">
                <a:lnSpc>
                  <a:spcPct val="90000"/>
                </a:lnSpc>
                <a:defRPr sz="4400">
                  <a:solidFill>
                    <a:schemeClr val="tx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anose="020B0604030504040204" pitchFamily="34" charset="0"/>
                </a:defRPr>
              </a:lvl1pPr>
              <a:lvl2pPr algn="ctr">
                <a:lnSpc>
                  <a:spcPct val="90000"/>
                </a:lnSpc>
                <a:defRPr sz="4400">
                  <a:solidFill>
                    <a:schemeClr val="tx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anose="020B0604030504040204" pitchFamily="34" charset="0"/>
                </a:defRPr>
              </a:lvl2pPr>
              <a:lvl3pPr algn="ctr">
                <a:lnSpc>
                  <a:spcPct val="90000"/>
                </a:lnSpc>
                <a:defRPr sz="4400">
                  <a:solidFill>
                    <a:schemeClr val="tx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anose="020B0604030504040204" pitchFamily="34" charset="0"/>
                </a:defRPr>
              </a:lvl3pPr>
              <a:lvl4pPr algn="ctr">
                <a:lnSpc>
                  <a:spcPct val="90000"/>
                </a:lnSpc>
                <a:defRPr sz="4400">
                  <a:solidFill>
                    <a:schemeClr val="tx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anose="020B0604030504040204" pitchFamily="34" charset="0"/>
                </a:defRPr>
              </a:lvl4pPr>
              <a:lvl5pPr algn="ctr">
                <a:lnSpc>
                  <a:spcPct val="90000"/>
                </a:lnSpc>
                <a:defRPr sz="4400">
                  <a:solidFill>
                    <a:schemeClr val="tx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anose="020B0604030504040204" pitchFamily="34" charset="0"/>
                </a:defRPr>
              </a:lvl5pPr>
              <a:lvl6pPr marL="457200"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anose="020B0604030504040204" pitchFamily="34" charset="0"/>
                </a:defRPr>
              </a:lvl6pPr>
              <a:lvl7pPr marL="914400"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anose="020B0604030504040204" pitchFamily="34" charset="0"/>
                </a:defRPr>
              </a:lvl7pPr>
              <a:lvl8pPr marL="1371600"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anose="020B0604030504040204" pitchFamily="34" charset="0"/>
                </a:defRPr>
              </a:lvl8pPr>
              <a:lvl9pPr marL="1828800"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anose="020B060403050404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2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Verdana" panose="020B0604030504040204" pitchFamily="34" charset="0"/>
                  <a:ea typeface="+mn-ea"/>
                  <a:cs typeface="+mn-cs"/>
                </a:rPr>
                <a:t/>
              </a:r>
              <a:br>
                <a:rPr kumimoji="0" lang="en-US" altLang="vi-VN" sz="2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Verdana" panose="020B0604030504040204" pitchFamily="34" charset="0"/>
                  <a:ea typeface="+mn-ea"/>
                  <a:cs typeface="+mn-cs"/>
                </a:rPr>
              </a:br>
              <a:r>
                <a:rPr kumimoji="0" lang="en-US" altLang="vi-VN" sz="2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Verdana" panose="020B0604030504040204" pitchFamily="34" charset="0"/>
                  <a:ea typeface="+mn-ea"/>
                  <a:cs typeface="+mn-cs"/>
                </a:rPr>
                <a:t>-Mỗi đơn vị đo thể tích bằng        đơn vị lớn hơn tiếp liền.</a:t>
              </a:r>
            </a:p>
          </p:txBody>
        </p:sp>
        <p:graphicFrame>
          <p:nvGraphicFramePr>
            <p:cNvPr id="127012" name="Object 36"/>
            <p:cNvGraphicFramePr>
              <a:graphicFrameLocks noChangeAspect="1"/>
            </p:cNvGraphicFramePr>
            <p:nvPr/>
          </p:nvGraphicFramePr>
          <p:xfrm>
            <a:off x="2784" y="3552"/>
            <a:ext cx="473" cy="5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47" name="Equation" r:id="rId6" imgW="355320" imgH="393480" progId="Equation.3">
                    <p:embed/>
                  </p:oleObj>
                </mc:Choice>
                <mc:Fallback>
                  <p:oleObj name="Equation" r:id="rId6" imgW="355320" imgH="393480" progId="Equation.3">
                    <p:embed/>
                    <p:pic>
                      <p:nvPicPr>
                        <p:cNvPr id="127012" name="Object 3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84" y="3552"/>
                          <a:ext cx="473" cy="57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27016" name="Text Box 40"/>
          <p:cNvSpPr txBox="1">
            <a:spLocks noChangeArrowheads="1"/>
          </p:cNvSpPr>
          <p:nvPr/>
        </p:nvSpPr>
        <p:spPr bwMode="auto">
          <a:xfrm>
            <a:off x="47625" y="5080000"/>
            <a:ext cx="8943975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-Mỗi đơn vị đo thể tích gấp 1000 lần đơn vị bé hơn tiếp liền.</a:t>
            </a:r>
          </a:p>
        </p:txBody>
      </p:sp>
      <p:sp>
        <p:nvSpPr>
          <p:cNvPr id="20" name="Text Box 11"/>
          <p:cNvSpPr txBox="1">
            <a:spLocks noChangeArrowheads="1"/>
          </p:cNvSpPr>
          <p:nvPr/>
        </p:nvSpPr>
        <p:spPr bwMode="auto">
          <a:xfrm>
            <a:off x="3519428" y="-43875"/>
            <a:ext cx="244169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MÉT KHỐI</a:t>
            </a:r>
          </a:p>
        </p:txBody>
      </p:sp>
    </p:spTree>
    <p:extLst>
      <p:ext uri="{BB962C8B-B14F-4D97-AF65-F5344CB8AC3E}">
        <p14:creationId xmlns:p14="http://schemas.microsoft.com/office/powerpoint/2010/main" val="2119936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7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27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27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27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27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26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27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26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27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127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001" grpId="0"/>
      <p:bldP spid="127005" grpId="0"/>
      <p:bldP spid="127007" grpId="0"/>
      <p:bldP spid="127008" grpId="0"/>
      <p:bldP spid="127009" grpId="0"/>
      <p:bldP spid="1270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96" name="Text Box 36"/>
          <p:cNvSpPr txBox="1">
            <a:spLocks noChangeArrowheads="1"/>
          </p:cNvSpPr>
          <p:nvPr/>
        </p:nvSpPr>
        <p:spPr bwMode="auto">
          <a:xfrm>
            <a:off x="4007406" y="909638"/>
            <a:ext cx="17494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800" b="0" i="0" u="sng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Luyện tập</a:t>
            </a:r>
          </a:p>
        </p:txBody>
      </p:sp>
      <p:sp>
        <p:nvSpPr>
          <p:cNvPr id="66597" name="Text Box 37"/>
          <p:cNvSpPr txBox="1">
            <a:spLocks noChangeArrowheads="1"/>
          </p:cNvSpPr>
          <p:nvPr/>
        </p:nvSpPr>
        <p:spPr bwMode="auto">
          <a:xfrm>
            <a:off x="700690" y="1524000"/>
            <a:ext cx="30321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800" b="0" i="0" u="sng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Bài 1</a:t>
            </a:r>
            <a:r>
              <a:rPr kumimoji="0" lang="en-US" altLang="vi-VN" sz="2800" b="0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: a/ Đọc các số</a:t>
            </a:r>
          </a:p>
        </p:txBody>
      </p:sp>
      <p:sp>
        <p:nvSpPr>
          <p:cNvPr id="66598" name="Text Box 38"/>
          <p:cNvSpPr txBox="1">
            <a:spLocks noChangeArrowheads="1"/>
          </p:cNvSpPr>
          <p:nvPr/>
        </p:nvSpPr>
        <p:spPr bwMode="auto">
          <a:xfrm>
            <a:off x="1580165" y="2105025"/>
            <a:ext cx="10255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15 m</a:t>
            </a:r>
            <a:r>
              <a:rPr kumimoji="0" lang="en-US" altLang="vi-VN" sz="2800" b="0" i="0" u="none" strike="noStrike" kern="1200" cap="none" spc="0" normalizeH="0" baseline="30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3</a:t>
            </a:r>
            <a:endParaRPr kumimoji="0" lang="en-US" altLang="vi-VN" sz="2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6599" name="Text Box 39"/>
          <p:cNvSpPr txBox="1">
            <a:spLocks noChangeArrowheads="1"/>
          </p:cNvSpPr>
          <p:nvPr/>
        </p:nvSpPr>
        <p:spPr bwMode="auto">
          <a:xfrm>
            <a:off x="1402365" y="2943225"/>
            <a:ext cx="12033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205 m</a:t>
            </a:r>
            <a:r>
              <a:rPr kumimoji="0" lang="en-US" altLang="vi-VN" sz="2800" b="0" i="0" u="none" strike="noStrike" kern="1200" cap="none" spc="0" normalizeH="0" baseline="30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3</a:t>
            </a:r>
            <a:endParaRPr kumimoji="0" lang="en-US" altLang="vi-VN" sz="2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pSp>
        <p:nvGrpSpPr>
          <p:cNvPr id="66604" name="Group 44"/>
          <p:cNvGrpSpPr>
            <a:grpSpLocks/>
          </p:cNvGrpSpPr>
          <p:nvPr/>
        </p:nvGrpSpPr>
        <p:grpSpPr bwMode="auto">
          <a:xfrm>
            <a:off x="1507140" y="3836987"/>
            <a:ext cx="1174750" cy="844550"/>
            <a:chOff x="1200" y="2688"/>
            <a:chExt cx="740" cy="532"/>
          </a:xfrm>
        </p:grpSpPr>
        <p:graphicFrame>
          <p:nvGraphicFramePr>
            <p:cNvPr id="66601" name="Object 41"/>
            <p:cNvGraphicFramePr>
              <a:graphicFrameLocks noChangeAspect="1"/>
            </p:cNvGraphicFramePr>
            <p:nvPr/>
          </p:nvGraphicFramePr>
          <p:xfrm>
            <a:off x="1200" y="2688"/>
            <a:ext cx="378" cy="5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51" name="Equation" r:id="rId3" imgW="279360" imgH="393480" progId="Equation.3">
                    <p:embed/>
                  </p:oleObj>
                </mc:Choice>
                <mc:Fallback>
                  <p:oleObj name="Equation" r:id="rId3" imgW="279360" imgH="393480" progId="Equation.3">
                    <p:embed/>
                    <p:pic>
                      <p:nvPicPr>
                        <p:cNvPr id="66601" name="Object 4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00" y="2688"/>
                          <a:ext cx="378" cy="5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6603" name="Text Box 43"/>
            <p:cNvSpPr txBox="1">
              <a:spLocks noChangeArrowheads="1"/>
            </p:cNvSpPr>
            <p:nvPr/>
          </p:nvSpPr>
          <p:spPr bwMode="auto">
            <a:xfrm>
              <a:off x="1574" y="2784"/>
              <a:ext cx="36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2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m</a:t>
              </a:r>
              <a:r>
                <a:rPr kumimoji="0" lang="en-US" altLang="vi-VN" sz="2800" b="0" i="0" u="none" strike="noStrike" kern="1200" cap="none" spc="0" normalizeH="0" baseline="30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3</a:t>
              </a:r>
              <a:endParaRPr kumimoji="0" lang="en-US" altLang="vi-VN" sz="2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66605" name="Text Box 45"/>
          <p:cNvSpPr txBox="1">
            <a:spLocks noChangeArrowheads="1"/>
          </p:cNvSpPr>
          <p:nvPr/>
        </p:nvSpPr>
        <p:spPr bwMode="auto">
          <a:xfrm>
            <a:off x="1310290" y="5229225"/>
            <a:ext cx="14700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0,911 m</a:t>
            </a:r>
            <a:r>
              <a:rPr kumimoji="0" lang="en-US" altLang="vi-VN" sz="2800" b="0" i="0" u="none" strike="noStrike" kern="1200" cap="none" spc="0" normalizeH="0" baseline="30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3</a:t>
            </a:r>
            <a:endParaRPr kumimoji="0" lang="en-US" altLang="vi-VN" sz="2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6607" name="Text Box 47"/>
          <p:cNvSpPr txBox="1">
            <a:spLocks noChangeArrowheads="1"/>
          </p:cNvSpPr>
          <p:nvPr/>
        </p:nvSpPr>
        <p:spPr bwMode="auto">
          <a:xfrm>
            <a:off x="2834290" y="2105025"/>
            <a:ext cx="30194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800" b="0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Mười năm mét khối</a:t>
            </a:r>
          </a:p>
        </p:txBody>
      </p:sp>
      <p:sp>
        <p:nvSpPr>
          <p:cNvPr id="66608" name="Text Box 48"/>
          <p:cNvSpPr txBox="1">
            <a:spLocks noChangeArrowheads="1"/>
          </p:cNvSpPr>
          <p:nvPr/>
        </p:nvSpPr>
        <p:spPr bwMode="auto">
          <a:xfrm>
            <a:off x="2834290" y="2928937"/>
            <a:ext cx="42084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800" b="0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Hai trăm  linh năm mét khối</a:t>
            </a:r>
          </a:p>
        </p:txBody>
      </p:sp>
      <p:sp>
        <p:nvSpPr>
          <p:cNvPr id="66609" name="Text Box 49"/>
          <p:cNvSpPr txBox="1">
            <a:spLocks noChangeArrowheads="1"/>
          </p:cNvSpPr>
          <p:nvPr/>
        </p:nvSpPr>
        <p:spPr bwMode="auto">
          <a:xfrm>
            <a:off x="2742215" y="3719512"/>
            <a:ext cx="6027738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800" b="0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Hai mươi lăm phần một trăm mét khối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8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(hoặc hai mươi lăm phần trăm mét khối)</a:t>
            </a:r>
            <a:r>
              <a:rPr kumimoji="0" lang="en-US" altLang="vi-VN" sz="2800" b="0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</a:p>
        </p:txBody>
      </p:sp>
      <p:sp>
        <p:nvSpPr>
          <p:cNvPr id="66610" name="Text Box 50"/>
          <p:cNvSpPr txBox="1">
            <a:spLocks noChangeArrowheads="1"/>
          </p:cNvSpPr>
          <p:nvPr/>
        </p:nvSpPr>
        <p:spPr bwMode="auto">
          <a:xfrm>
            <a:off x="2834290" y="5229225"/>
            <a:ext cx="6197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800" b="0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Không phẩy chín trăm mười một mét khối</a:t>
            </a:r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3732815" y="263307"/>
            <a:ext cx="244169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MÉT KHỐI</a:t>
            </a:r>
          </a:p>
        </p:txBody>
      </p:sp>
    </p:spTree>
    <p:extLst>
      <p:ext uri="{BB962C8B-B14F-4D97-AF65-F5344CB8AC3E}">
        <p14:creationId xmlns:p14="http://schemas.microsoft.com/office/powerpoint/2010/main" val="1071374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65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65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65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66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6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66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66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665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 nodeType="clickPar">
                      <p:stCondLst>
                        <p:cond delay="0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66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598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665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 nodeType="clickPar">
                      <p:stCondLst>
                        <p:cond delay="0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66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59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666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 nodeType="clickPar">
                      <p:stCondLst>
                        <p:cond delay="0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66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604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666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 nodeType="clickPar">
                      <p:stCondLst>
                        <p:cond delay="0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ntr" presetSubtype="1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6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605"/>
                  </p:tgtEl>
                </p:cond>
              </p:nextCondLst>
            </p:seq>
          </p:childTnLst>
        </p:cTn>
      </p:par>
    </p:tnLst>
    <p:bldLst>
      <p:bldP spid="66597" grpId="0"/>
      <p:bldP spid="66598" grpId="0"/>
      <p:bldP spid="66599" grpId="0"/>
      <p:bldP spid="66605" grpId="0"/>
      <p:bldP spid="66607" grpId="0"/>
      <p:bldP spid="66608" grpId="0"/>
      <p:bldP spid="66609" grpId="0"/>
      <p:bldP spid="666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Text Box 2"/>
          <p:cNvSpPr txBox="1">
            <a:spLocks noChangeArrowheads="1"/>
          </p:cNvSpPr>
          <p:nvPr/>
        </p:nvSpPr>
        <p:spPr bwMode="auto">
          <a:xfrm>
            <a:off x="3608388" y="-60325"/>
            <a:ext cx="17176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200" b="0" i="0" u="none" strike="noStrike" kern="1200" cap="none" spc="0" normalizeH="0" baseline="0" noProof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Mét khối</a:t>
            </a:r>
          </a:p>
        </p:txBody>
      </p:sp>
      <p:sp>
        <p:nvSpPr>
          <p:cNvPr id="120835" name="Text Box 3"/>
          <p:cNvSpPr txBox="1">
            <a:spLocks noChangeArrowheads="1"/>
          </p:cNvSpPr>
          <p:nvPr/>
        </p:nvSpPr>
        <p:spPr bwMode="auto">
          <a:xfrm>
            <a:off x="3937866" y="863097"/>
            <a:ext cx="17494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800" b="0" i="0" u="sng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Luyện tập</a:t>
            </a:r>
          </a:p>
        </p:txBody>
      </p:sp>
      <p:sp>
        <p:nvSpPr>
          <p:cNvPr id="120836" name="Text Box 4"/>
          <p:cNvSpPr txBox="1">
            <a:spLocks noChangeArrowheads="1"/>
          </p:cNvSpPr>
          <p:nvPr/>
        </p:nvSpPr>
        <p:spPr bwMode="auto">
          <a:xfrm>
            <a:off x="685800" y="1752600"/>
            <a:ext cx="31210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800" b="0" i="0" u="sng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Bài 1</a:t>
            </a:r>
            <a:r>
              <a:rPr kumimoji="0" lang="en-US" altLang="vi-VN" sz="2800" b="0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: a/ Đọc các số </a:t>
            </a:r>
          </a:p>
        </p:txBody>
      </p:sp>
      <p:sp>
        <p:nvSpPr>
          <p:cNvPr id="120849" name="Text Box 17"/>
          <p:cNvSpPr txBox="1">
            <a:spLocks noChangeArrowheads="1"/>
          </p:cNvSpPr>
          <p:nvPr/>
        </p:nvSpPr>
        <p:spPr bwMode="auto">
          <a:xfrm>
            <a:off x="1697038" y="2300288"/>
            <a:ext cx="371316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800" b="0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b/ Viết các số đo thể tích</a:t>
            </a:r>
          </a:p>
        </p:txBody>
      </p:sp>
      <p:sp>
        <p:nvSpPr>
          <p:cNvPr id="120850" name="Text Box 18"/>
          <p:cNvSpPr txBox="1">
            <a:spLocks noChangeArrowheads="1"/>
          </p:cNvSpPr>
          <p:nvPr/>
        </p:nvSpPr>
        <p:spPr bwMode="auto">
          <a:xfrm>
            <a:off x="517525" y="3048000"/>
            <a:ext cx="43561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Bảy nghìn hai trăm mét khối:</a:t>
            </a:r>
          </a:p>
        </p:txBody>
      </p:sp>
      <p:sp>
        <p:nvSpPr>
          <p:cNvPr id="120851" name="Text Box 19"/>
          <p:cNvSpPr txBox="1">
            <a:spLocks noChangeArrowheads="1"/>
          </p:cNvSpPr>
          <p:nvPr/>
        </p:nvSpPr>
        <p:spPr bwMode="auto">
          <a:xfrm>
            <a:off x="457200" y="3886200"/>
            <a:ext cx="29559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Bốn trăm mét khối:</a:t>
            </a:r>
          </a:p>
        </p:txBody>
      </p:sp>
      <p:sp>
        <p:nvSpPr>
          <p:cNvPr id="120852" name="Text Box 20"/>
          <p:cNvSpPr txBox="1">
            <a:spLocks noChangeArrowheads="1"/>
          </p:cNvSpPr>
          <p:nvPr/>
        </p:nvSpPr>
        <p:spPr bwMode="auto">
          <a:xfrm>
            <a:off x="457200" y="4814888"/>
            <a:ext cx="36163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Một phần tám mét khối:</a:t>
            </a:r>
          </a:p>
        </p:txBody>
      </p:sp>
      <p:sp>
        <p:nvSpPr>
          <p:cNvPr id="120853" name="Text Box 21"/>
          <p:cNvSpPr txBox="1">
            <a:spLocks noChangeArrowheads="1"/>
          </p:cNvSpPr>
          <p:nvPr/>
        </p:nvSpPr>
        <p:spPr bwMode="auto">
          <a:xfrm>
            <a:off x="457200" y="5729288"/>
            <a:ext cx="504983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Không phẩy không năm mét khối:</a:t>
            </a:r>
          </a:p>
        </p:txBody>
      </p:sp>
      <p:sp>
        <p:nvSpPr>
          <p:cNvPr id="120854" name="Text Box 22"/>
          <p:cNvSpPr txBox="1">
            <a:spLocks noChangeArrowheads="1"/>
          </p:cNvSpPr>
          <p:nvPr/>
        </p:nvSpPr>
        <p:spPr bwMode="auto">
          <a:xfrm>
            <a:off x="5029200" y="3048000"/>
            <a:ext cx="12922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7200m</a:t>
            </a:r>
            <a:r>
              <a:rPr kumimoji="0" lang="en-US" altLang="vi-VN" sz="2800" b="0" i="0" u="none" strike="noStrike" kern="1200" cap="none" spc="0" normalizeH="0" baseline="30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3</a:t>
            </a:r>
            <a:endParaRPr kumimoji="0" lang="en-US" altLang="vi-VN" sz="2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20855" name="Text Box 23"/>
          <p:cNvSpPr txBox="1">
            <a:spLocks noChangeArrowheads="1"/>
          </p:cNvSpPr>
          <p:nvPr/>
        </p:nvSpPr>
        <p:spPr bwMode="auto">
          <a:xfrm>
            <a:off x="4143375" y="3886200"/>
            <a:ext cx="11144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400m</a:t>
            </a:r>
            <a:r>
              <a:rPr kumimoji="0" lang="en-US" altLang="vi-VN" sz="2800" b="0" i="0" u="none" strike="noStrike" kern="1200" cap="none" spc="0" normalizeH="0" baseline="30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3</a:t>
            </a:r>
            <a:endParaRPr kumimoji="0" lang="en-US" altLang="vi-VN" sz="2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20856" name="Text Box 24"/>
          <p:cNvSpPr txBox="1">
            <a:spLocks noChangeArrowheads="1"/>
          </p:cNvSpPr>
          <p:nvPr/>
        </p:nvSpPr>
        <p:spPr bwMode="auto">
          <a:xfrm>
            <a:off x="5715000" y="5715000"/>
            <a:ext cx="1203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0,05m</a:t>
            </a:r>
            <a:r>
              <a:rPr kumimoji="0" lang="en-US" altLang="vi-VN" sz="2800" b="0" i="0" u="none" strike="noStrike" kern="1200" cap="none" spc="0" normalizeH="0" baseline="30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3</a:t>
            </a:r>
            <a:endParaRPr kumimoji="0" lang="en-US" altLang="vi-VN" sz="2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pSp>
        <p:nvGrpSpPr>
          <p:cNvPr id="120862" name="Group 30"/>
          <p:cNvGrpSpPr>
            <a:grpSpLocks/>
          </p:cNvGrpSpPr>
          <p:nvPr/>
        </p:nvGrpSpPr>
        <p:grpSpPr bwMode="auto">
          <a:xfrm>
            <a:off x="4114800" y="4724400"/>
            <a:ext cx="906463" cy="768350"/>
            <a:chOff x="2784" y="2972"/>
            <a:chExt cx="571" cy="484"/>
          </a:xfrm>
        </p:grpSpPr>
        <p:sp>
          <p:nvSpPr>
            <p:cNvPr id="120857" name="Text Box 25"/>
            <p:cNvSpPr txBox="1">
              <a:spLocks noChangeArrowheads="1"/>
            </p:cNvSpPr>
            <p:nvPr/>
          </p:nvSpPr>
          <p:spPr bwMode="auto">
            <a:xfrm>
              <a:off x="2883" y="3000"/>
              <a:ext cx="11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vi-VN" sz="1800" b="0" i="0" u="none" strike="noStrike" kern="1200" cap="none" spc="0" normalizeH="0" baseline="0" noProof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graphicFrame>
          <p:nvGraphicFramePr>
            <p:cNvPr id="120858" name="Object 26"/>
            <p:cNvGraphicFramePr>
              <a:graphicFrameLocks noChangeAspect="1"/>
            </p:cNvGraphicFramePr>
            <p:nvPr/>
          </p:nvGraphicFramePr>
          <p:xfrm>
            <a:off x="2784" y="2972"/>
            <a:ext cx="301" cy="4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75" name="Equation" r:id="rId3" imgW="139680" imgH="393480" progId="Equation.3">
                    <p:embed/>
                  </p:oleObj>
                </mc:Choice>
                <mc:Fallback>
                  <p:oleObj name="Equation" r:id="rId3" imgW="139680" imgH="393480" progId="Equation.3">
                    <p:embed/>
                    <p:pic>
                      <p:nvPicPr>
                        <p:cNvPr id="120858" name="Object 2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84" y="2972"/>
                          <a:ext cx="301" cy="48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3300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33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0860" name="Text Box 28"/>
            <p:cNvSpPr txBox="1">
              <a:spLocks noChangeArrowheads="1"/>
            </p:cNvSpPr>
            <p:nvPr/>
          </p:nvSpPr>
          <p:spPr bwMode="auto">
            <a:xfrm>
              <a:off x="2989" y="3033"/>
              <a:ext cx="36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2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m</a:t>
              </a:r>
              <a:r>
                <a:rPr kumimoji="0" lang="en-US" altLang="vi-VN" sz="2800" b="0" i="0" u="none" strike="noStrike" kern="1200" cap="none" spc="0" normalizeH="0" baseline="30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3</a:t>
              </a:r>
              <a:endParaRPr kumimoji="0" lang="en-US" altLang="vi-VN" sz="2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94523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08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08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08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20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20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20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20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20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20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4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120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8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20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49" grpId="0"/>
      <p:bldP spid="120850" grpId="0"/>
      <p:bldP spid="120851" grpId="0"/>
      <p:bldP spid="120852" grpId="0"/>
      <p:bldP spid="120853" grpId="0"/>
      <p:bldP spid="120854" grpId="0"/>
      <p:bldP spid="120855" grpId="0"/>
      <p:bldP spid="12085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Text Box 2"/>
          <p:cNvSpPr txBox="1">
            <a:spLocks noChangeArrowheads="1"/>
          </p:cNvSpPr>
          <p:nvPr/>
        </p:nvSpPr>
        <p:spPr bwMode="auto">
          <a:xfrm>
            <a:off x="3608388" y="-60325"/>
            <a:ext cx="17176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200" b="0" i="0" u="none" strike="noStrike" kern="1200" cap="none" spc="0" normalizeH="0" baseline="0" noProof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Mét khối</a:t>
            </a:r>
          </a:p>
        </p:txBody>
      </p:sp>
      <p:sp>
        <p:nvSpPr>
          <p:cNvPr id="121859" name="Text Box 3"/>
          <p:cNvSpPr txBox="1">
            <a:spLocks noChangeArrowheads="1"/>
          </p:cNvSpPr>
          <p:nvPr/>
        </p:nvSpPr>
        <p:spPr bwMode="auto">
          <a:xfrm>
            <a:off x="3801918" y="742085"/>
            <a:ext cx="17494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800" b="0" i="0" u="sng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Luyện tập</a:t>
            </a:r>
          </a:p>
        </p:txBody>
      </p:sp>
      <p:sp>
        <p:nvSpPr>
          <p:cNvPr id="121860" name="Text Box 4"/>
          <p:cNvSpPr txBox="1">
            <a:spLocks noChangeArrowheads="1"/>
          </p:cNvSpPr>
          <p:nvPr/>
        </p:nvSpPr>
        <p:spPr bwMode="auto">
          <a:xfrm>
            <a:off x="152400" y="1893888"/>
            <a:ext cx="89265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Bài 2:a.Viết các số đo sau dưới dạng số đo có đơn vị là đề- xi- mét khối</a:t>
            </a:r>
          </a:p>
        </p:txBody>
      </p:sp>
      <p:sp>
        <p:nvSpPr>
          <p:cNvPr id="121873" name="Text Box 17"/>
          <p:cNvSpPr txBox="1">
            <a:spLocks noChangeArrowheads="1"/>
          </p:cNvSpPr>
          <p:nvPr/>
        </p:nvSpPr>
        <p:spPr bwMode="auto">
          <a:xfrm>
            <a:off x="958850" y="2362200"/>
            <a:ext cx="12938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1cm</a:t>
            </a:r>
            <a:r>
              <a:rPr kumimoji="0" lang="en-US" altLang="vi-VN" sz="2800" b="0" i="0" u="none" strike="noStrike" kern="1200" cap="none" spc="0" normalizeH="0" baseline="30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3</a:t>
            </a:r>
            <a:r>
              <a:rPr kumimoji="0" lang="en-US" altLang="vi-VN" sz="2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=</a:t>
            </a:r>
          </a:p>
        </p:txBody>
      </p:sp>
      <p:sp>
        <p:nvSpPr>
          <p:cNvPr id="121874" name="Text Box 18"/>
          <p:cNvSpPr txBox="1">
            <a:spLocks noChangeArrowheads="1"/>
          </p:cNvSpPr>
          <p:nvPr/>
        </p:nvSpPr>
        <p:spPr bwMode="auto">
          <a:xfrm>
            <a:off x="2314575" y="2376488"/>
            <a:ext cx="16478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0,001 dm</a:t>
            </a:r>
            <a:r>
              <a:rPr kumimoji="0" lang="en-US" altLang="vi-VN" sz="2800" b="0" i="0" u="none" strike="noStrike" kern="1200" cap="none" spc="0" normalizeH="0" baseline="30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3</a:t>
            </a:r>
            <a:endParaRPr kumimoji="0" lang="en-US" altLang="vi-VN" sz="2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21875" name="Text Box 19"/>
          <p:cNvSpPr txBox="1">
            <a:spLocks noChangeArrowheads="1"/>
          </p:cNvSpPr>
          <p:nvPr/>
        </p:nvSpPr>
        <p:spPr bwMode="auto">
          <a:xfrm>
            <a:off x="2085975" y="3048000"/>
            <a:ext cx="17367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13800 dm</a:t>
            </a:r>
            <a:r>
              <a:rPr kumimoji="0" lang="en-US" altLang="vi-VN" sz="2800" b="0" i="0" u="none" strike="noStrike" kern="1200" cap="none" spc="0" normalizeH="0" baseline="30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3</a:t>
            </a:r>
            <a:endParaRPr kumimoji="0" lang="en-US" altLang="vi-VN" sz="2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21876" name="Text Box 20"/>
          <p:cNvSpPr txBox="1">
            <a:spLocks noChangeArrowheads="1"/>
          </p:cNvSpPr>
          <p:nvPr/>
        </p:nvSpPr>
        <p:spPr bwMode="auto">
          <a:xfrm>
            <a:off x="5280025" y="2362200"/>
            <a:ext cx="17303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5,216m</a:t>
            </a:r>
            <a:r>
              <a:rPr kumimoji="0" lang="en-US" altLang="vi-VN" sz="2800" b="0" i="0" u="none" strike="noStrike" kern="1200" cap="none" spc="0" normalizeH="0" baseline="30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3 </a:t>
            </a:r>
            <a:r>
              <a:rPr kumimoji="0" lang="en-US" altLang="vi-VN" sz="2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=</a:t>
            </a:r>
          </a:p>
        </p:txBody>
      </p:sp>
      <p:sp>
        <p:nvSpPr>
          <p:cNvPr id="121877" name="Text Box 21"/>
          <p:cNvSpPr txBox="1">
            <a:spLocks noChangeArrowheads="1"/>
          </p:cNvSpPr>
          <p:nvPr/>
        </p:nvSpPr>
        <p:spPr bwMode="auto">
          <a:xfrm>
            <a:off x="6781800" y="2362200"/>
            <a:ext cx="16478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5216 dm</a:t>
            </a:r>
            <a:r>
              <a:rPr kumimoji="0" lang="en-US" altLang="vi-VN" sz="2800" b="0" i="0" u="none" strike="noStrike" kern="1200" cap="none" spc="0" normalizeH="0" baseline="30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3</a:t>
            </a:r>
            <a:endParaRPr kumimoji="0" lang="en-US" altLang="vi-VN" sz="2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21878" name="Text Box 22"/>
          <p:cNvSpPr txBox="1">
            <a:spLocks noChangeArrowheads="1"/>
          </p:cNvSpPr>
          <p:nvPr/>
        </p:nvSpPr>
        <p:spPr bwMode="auto">
          <a:xfrm>
            <a:off x="533400" y="3048000"/>
            <a:ext cx="16700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13,8 m</a:t>
            </a:r>
            <a:r>
              <a:rPr kumimoji="0" lang="en-US" altLang="vi-VN" sz="2800" b="0" i="0" u="none" strike="noStrike" kern="1200" cap="none" spc="0" normalizeH="0" baseline="30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3</a:t>
            </a:r>
            <a:r>
              <a:rPr kumimoji="0" lang="en-US" altLang="vi-VN" sz="2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=</a:t>
            </a:r>
          </a:p>
        </p:txBody>
      </p:sp>
      <p:sp>
        <p:nvSpPr>
          <p:cNvPr id="121879" name="Text Box 23"/>
          <p:cNvSpPr txBox="1">
            <a:spLocks noChangeArrowheads="1"/>
          </p:cNvSpPr>
          <p:nvPr/>
        </p:nvSpPr>
        <p:spPr bwMode="auto">
          <a:xfrm>
            <a:off x="5464175" y="2971800"/>
            <a:ext cx="15525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0,22m</a:t>
            </a:r>
            <a:r>
              <a:rPr kumimoji="0" lang="en-US" altLang="vi-VN" sz="2800" b="0" i="0" u="none" strike="noStrike" kern="1200" cap="none" spc="0" normalizeH="0" baseline="30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3 </a:t>
            </a:r>
            <a:r>
              <a:rPr kumimoji="0" lang="en-US" altLang="vi-VN" sz="2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=</a:t>
            </a:r>
          </a:p>
        </p:txBody>
      </p:sp>
      <p:sp>
        <p:nvSpPr>
          <p:cNvPr id="121882" name="Text Box 26"/>
          <p:cNvSpPr txBox="1">
            <a:spLocks noChangeArrowheads="1"/>
          </p:cNvSpPr>
          <p:nvPr/>
        </p:nvSpPr>
        <p:spPr bwMode="auto">
          <a:xfrm>
            <a:off x="6835775" y="2971800"/>
            <a:ext cx="14700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220 dm</a:t>
            </a:r>
            <a:r>
              <a:rPr kumimoji="0" lang="en-US" altLang="vi-VN" sz="2800" b="0" i="0" u="none" strike="noStrike" kern="1200" cap="none" spc="0" normalizeH="0" baseline="30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3</a:t>
            </a:r>
            <a:endParaRPr kumimoji="0" lang="en-US" altLang="vi-VN" sz="2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21883" name="Text Box 27"/>
          <p:cNvSpPr txBox="1">
            <a:spLocks noChangeArrowheads="1"/>
          </p:cNvSpPr>
          <p:nvPr/>
        </p:nvSpPr>
        <p:spPr bwMode="auto">
          <a:xfrm>
            <a:off x="152400" y="3733800"/>
            <a:ext cx="8369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b.Viết các số đo sau dưới dạng số đo có đơn vị là xăng-ti- mét khối</a:t>
            </a:r>
          </a:p>
        </p:txBody>
      </p:sp>
      <p:sp>
        <p:nvSpPr>
          <p:cNvPr id="121884" name="Text Box 28"/>
          <p:cNvSpPr txBox="1">
            <a:spLocks noChangeArrowheads="1"/>
          </p:cNvSpPr>
          <p:nvPr/>
        </p:nvSpPr>
        <p:spPr bwMode="auto">
          <a:xfrm>
            <a:off x="6858000" y="4357688"/>
            <a:ext cx="189388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250000 cm</a:t>
            </a:r>
            <a:r>
              <a:rPr kumimoji="0" lang="en-US" altLang="vi-VN" sz="2800" b="0" i="0" u="none" strike="noStrike" kern="1200" cap="none" spc="0" normalizeH="0" baseline="30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3</a:t>
            </a:r>
            <a:endParaRPr kumimoji="0" lang="en-US" altLang="vi-VN" sz="2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21885" name="Text Box 29"/>
          <p:cNvSpPr txBox="1">
            <a:spLocks noChangeArrowheads="1"/>
          </p:cNvSpPr>
          <p:nvPr/>
        </p:nvSpPr>
        <p:spPr bwMode="auto">
          <a:xfrm>
            <a:off x="990600" y="4419600"/>
            <a:ext cx="13144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1dm</a:t>
            </a:r>
            <a:r>
              <a:rPr kumimoji="0" lang="en-US" altLang="vi-VN" sz="2800" b="0" i="0" u="none" strike="noStrike" kern="1200" cap="none" spc="0" normalizeH="0" baseline="30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3</a:t>
            </a:r>
            <a:r>
              <a:rPr kumimoji="0" lang="en-US" altLang="vi-VN" sz="2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=</a:t>
            </a:r>
          </a:p>
        </p:txBody>
      </p:sp>
      <p:sp>
        <p:nvSpPr>
          <p:cNvPr id="121886" name="Text Box 30"/>
          <p:cNvSpPr txBox="1">
            <a:spLocks noChangeArrowheads="1"/>
          </p:cNvSpPr>
          <p:nvPr/>
        </p:nvSpPr>
        <p:spPr bwMode="auto">
          <a:xfrm>
            <a:off x="2195513" y="5334000"/>
            <a:ext cx="153828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1969 cm</a:t>
            </a:r>
            <a:r>
              <a:rPr kumimoji="0" lang="en-US" altLang="vi-VN" sz="2800" b="0" i="0" u="none" strike="noStrike" kern="1200" cap="none" spc="0" normalizeH="0" baseline="30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3</a:t>
            </a:r>
            <a:endParaRPr kumimoji="0" lang="en-US" altLang="vi-VN" sz="2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21887" name="Text Box 31"/>
          <p:cNvSpPr txBox="1">
            <a:spLocks noChangeArrowheads="1"/>
          </p:cNvSpPr>
          <p:nvPr/>
        </p:nvSpPr>
        <p:spPr bwMode="auto">
          <a:xfrm>
            <a:off x="381000" y="5334000"/>
            <a:ext cx="19367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1,969dm</a:t>
            </a:r>
            <a:r>
              <a:rPr kumimoji="0" lang="en-US" altLang="vi-VN" sz="2800" b="0" i="0" u="none" strike="noStrike" kern="1200" cap="none" spc="0" normalizeH="0" baseline="30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3</a:t>
            </a:r>
            <a:r>
              <a:rPr kumimoji="0" lang="en-US" altLang="vi-VN" sz="2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=</a:t>
            </a:r>
          </a:p>
        </p:txBody>
      </p:sp>
      <p:sp>
        <p:nvSpPr>
          <p:cNvPr id="121888" name="Text Box 32"/>
          <p:cNvSpPr txBox="1">
            <a:spLocks noChangeArrowheads="1"/>
          </p:cNvSpPr>
          <p:nvPr/>
        </p:nvSpPr>
        <p:spPr bwMode="auto">
          <a:xfrm>
            <a:off x="6767513" y="5334000"/>
            <a:ext cx="224948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19540000 cm</a:t>
            </a:r>
            <a:r>
              <a:rPr kumimoji="0" lang="en-US" altLang="vi-VN" sz="2800" b="0" i="0" u="none" strike="noStrike" kern="1200" cap="none" spc="0" normalizeH="0" baseline="30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3</a:t>
            </a:r>
            <a:endParaRPr kumimoji="0" lang="en-US" altLang="vi-VN" sz="2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21889" name="Text Box 33"/>
          <p:cNvSpPr txBox="1">
            <a:spLocks noChangeArrowheads="1"/>
          </p:cNvSpPr>
          <p:nvPr/>
        </p:nvSpPr>
        <p:spPr bwMode="auto">
          <a:xfrm>
            <a:off x="5181600" y="5334000"/>
            <a:ext cx="17589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19,54m</a:t>
            </a:r>
            <a:r>
              <a:rPr kumimoji="0" lang="en-US" altLang="vi-VN" sz="2800" b="0" i="0" u="none" strike="noStrike" kern="1200" cap="none" spc="0" normalizeH="0" baseline="30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3</a:t>
            </a:r>
            <a:r>
              <a:rPr kumimoji="0" lang="en-US" altLang="vi-VN" sz="2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=</a:t>
            </a:r>
          </a:p>
        </p:txBody>
      </p:sp>
      <p:grpSp>
        <p:nvGrpSpPr>
          <p:cNvPr id="121893" name="Group 37"/>
          <p:cNvGrpSpPr>
            <a:grpSpLocks/>
          </p:cNvGrpSpPr>
          <p:nvPr/>
        </p:nvGrpSpPr>
        <p:grpSpPr bwMode="auto">
          <a:xfrm>
            <a:off x="5851525" y="4267200"/>
            <a:ext cx="1235075" cy="838200"/>
            <a:chOff x="2352" y="2688"/>
            <a:chExt cx="778" cy="528"/>
          </a:xfrm>
        </p:grpSpPr>
        <p:sp>
          <p:nvSpPr>
            <p:cNvPr id="121890" name="Text Box 34"/>
            <p:cNvSpPr txBox="1">
              <a:spLocks noChangeArrowheads="1"/>
            </p:cNvSpPr>
            <p:nvPr/>
          </p:nvSpPr>
          <p:spPr bwMode="auto">
            <a:xfrm>
              <a:off x="2544" y="2784"/>
              <a:ext cx="58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2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m</a:t>
              </a:r>
              <a:r>
                <a:rPr kumimoji="0" lang="en-US" altLang="vi-VN" sz="2800" b="0" i="0" u="none" strike="noStrike" kern="1200" cap="none" spc="0" normalizeH="0" baseline="30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3 </a:t>
              </a:r>
              <a:r>
                <a:rPr kumimoji="0" lang="en-US" altLang="vi-VN" sz="2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= </a:t>
              </a:r>
            </a:p>
          </p:txBody>
        </p:sp>
        <p:graphicFrame>
          <p:nvGraphicFramePr>
            <p:cNvPr id="121891" name="Object 35"/>
            <p:cNvGraphicFramePr>
              <a:graphicFrameLocks noChangeAspect="1"/>
            </p:cNvGraphicFramePr>
            <p:nvPr/>
          </p:nvGraphicFramePr>
          <p:xfrm>
            <a:off x="2352" y="2688"/>
            <a:ext cx="262" cy="5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299" name="Equation" r:id="rId3" imgW="152280" imgH="393480" progId="Equation.3">
                    <p:embed/>
                  </p:oleObj>
                </mc:Choice>
                <mc:Fallback>
                  <p:oleObj name="Equation" r:id="rId3" imgW="152280" imgH="393480" progId="Equation.3">
                    <p:embed/>
                    <p:pic>
                      <p:nvPicPr>
                        <p:cNvPr id="121891" name="Object 3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52" y="2688"/>
                          <a:ext cx="262" cy="52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21894" name="Text Box 38"/>
          <p:cNvSpPr txBox="1">
            <a:spLocks noChangeArrowheads="1"/>
          </p:cNvSpPr>
          <p:nvPr/>
        </p:nvSpPr>
        <p:spPr bwMode="auto">
          <a:xfrm>
            <a:off x="2438400" y="4419600"/>
            <a:ext cx="15382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1000 cm</a:t>
            </a:r>
            <a:r>
              <a:rPr kumimoji="0" lang="en-US" altLang="vi-VN" sz="2800" b="0" i="0" u="none" strike="noStrike" kern="1200" cap="none" spc="0" normalizeH="0" baseline="30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3</a:t>
            </a:r>
            <a:endParaRPr kumimoji="0" lang="en-US" altLang="vi-VN" sz="2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8359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18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18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18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6400"/>
                            </p:stCondLst>
                            <p:childTnLst>
                              <p:par>
                                <p:cTn id="11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21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7400"/>
                            </p:stCondLst>
                            <p:childTnLst>
                              <p:par>
                                <p:cTn id="15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21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8400"/>
                            </p:stCondLst>
                            <p:childTnLst>
                              <p:par>
                                <p:cTn id="19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21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9400"/>
                            </p:stCondLst>
                            <p:childTnLst>
                              <p:par>
                                <p:cTn id="23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21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1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1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1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6100"/>
                            </p:stCondLst>
                            <p:childTnLst>
                              <p:par>
                                <p:cTn id="34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21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7100"/>
                            </p:stCondLst>
                            <p:childTnLst>
                              <p:par>
                                <p:cTn id="3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21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7600"/>
                            </p:stCondLst>
                            <p:childTnLst>
                              <p:par>
                                <p:cTn id="42" presetID="5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121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8600"/>
                            </p:stCondLst>
                            <p:childTnLst>
                              <p:par>
                                <p:cTn id="4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121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121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121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121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121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7" dur="2000"/>
                                        <p:tgtEl>
                                          <p:spTgt spid="121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0" dur="2000"/>
                                        <p:tgtEl>
                                          <p:spTgt spid="121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3" dur="2000"/>
                                        <p:tgtEl>
                                          <p:spTgt spid="121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6" dur="2000"/>
                                        <p:tgtEl>
                                          <p:spTgt spid="121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73" grpId="0"/>
      <p:bldP spid="121874" grpId="0"/>
      <p:bldP spid="121875" grpId="0"/>
      <p:bldP spid="121876" grpId="0"/>
      <p:bldP spid="121877" grpId="0"/>
      <p:bldP spid="121878" grpId="0"/>
      <p:bldP spid="121879" grpId="0"/>
      <p:bldP spid="121882" grpId="0"/>
      <p:bldP spid="121884" grpId="0"/>
      <p:bldP spid="121885" grpId="0"/>
      <p:bldP spid="121886" grpId="0"/>
      <p:bldP spid="121887" grpId="0"/>
      <p:bldP spid="121888" grpId="0"/>
      <p:bldP spid="121889" grpId="0"/>
      <p:bldP spid="12189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6525" y="2641600"/>
            <a:ext cx="4968875" cy="28956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>
              <a:lnSpc>
                <a:spcPct val="90000"/>
              </a:lnSpc>
              <a:buFontTx/>
              <a:buNone/>
            </a:pPr>
            <a:r>
              <a:rPr lang="en-US" altLang="vi-VN" sz="2800" smtClean="0">
                <a:solidFill>
                  <a:srgbClr val="000000"/>
                </a:solidFill>
                <a:latin typeface="Times New Roman" panose="02020603050405020304" pitchFamily="18" charset="0"/>
              </a:rPr>
              <a:t> 	Người </a:t>
            </a:r>
            <a:r>
              <a:rPr lang="en-US" altLang="vi-VN" sz="2800">
                <a:solidFill>
                  <a:srgbClr val="000000"/>
                </a:solidFill>
                <a:latin typeface="Times New Roman" panose="02020603050405020304" pitchFamily="18" charset="0"/>
              </a:rPr>
              <a:t>ta làm một cái hộp </a:t>
            </a:r>
            <a:r>
              <a:rPr lang="en-US" altLang="vi-VN" sz="2800" smtClean="0">
                <a:solidFill>
                  <a:srgbClr val="000000"/>
                </a:solidFill>
                <a:latin typeface="Times New Roman" panose="02020603050405020304" pitchFamily="18" charset="0"/>
              </a:rPr>
              <a:t>dạng hình </a:t>
            </a:r>
            <a:r>
              <a:rPr lang="en-US" altLang="vi-VN" sz="2800">
                <a:solidFill>
                  <a:srgbClr val="000000"/>
                </a:solidFill>
                <a:latin typeface="Times New Roman" panose="02020603050405020304" pitchFamily="18" charset="0"/>
              </a:rPr>
              <a:t>hộp chữ nhật bằng bìa</a:t>
            </a:r>
            <a:r>
              <a:rPr lang="en-US" altLang="vi-VN" sz="2800" smtClean="0">
                <a:solidFill>
                  <a:srgbClr val="000000"/>
                </a:solidFill>
                <a:latin typeface="Times New Roman" panose="02020603050405020304" pitchFamily="18" charset="0"/>
              </a:rPr>
              <a:t>. Biết </a:t>
            </a:r>
            <a:r>
              <a:rPr lang="en-US" altLang="vi-VN" sz="2800">
                <a:solidFill>
                  <a:srgbClr val="000000"/>
                </a:solidFill>
                <a:latin typeface="Times New Roman" panose="02020603050405020304" pitchFamily="18" charset="0"/>
              </a:rPr>
              <a:t>rằng hộp đó có chiều dài 5m,chiều rộng 3dm và chiều cao 2dm</a:t>
            </a:r>
            <a:r>
              <a:rPr lang="en-US" altLang="vi-VN" sz="2800" smtClean="0">
                <a:solidFill>
                  <a:srgbClr val="000000"/>
                </a:solidFill>
                <a:latin typeface="Times New Roman" panose="02020603050405020304" pitchFamily="18" charset="0"/>
              </a:rPr>
              <a:t>. Hỏi </a:t>
            </a:r>
            <a:r>
              <a:rPr lang="en-US" altLang="vi-VN" sz="2800">
                <a:solidFill>
                  <a:srgbClr val="000000"/>
                </a:solidFill>
                <a:latin typeface="Times New Roman" panose="02020603050405020304" pitchFamily="18" charset="0"/>
              </a:rPr>
              <a:t>có thể xếp được bao nhiêu hình lập phương 1dm để đầy cái hộp đó ?</a:t>
            </a:r>
          </a:p>
        </p:txBody>
      </p:sp>
      <p:pic>
        <p:nvPicPr>
          <p:cNvPr id="7175" name="Picture 7" descr="t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6062" y="2641600"/>
            <a:ext cx="3665537" cy="2561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3608388" y="-60325"/>
            <a:ext cx="17176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200" b="0" i="0" u="none" strike="noStrike" kern="1200" cap="none" spc="0" normalizeH="0" baseline="0" noProof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Mét khối</a:t>
            </a:r>
          </a:p>
        </p:txBody>
      </p:sp>
      <p:sp>
        <p:nvSpPr>
          <p:cNvPr id="7178" name="Text Box 10"/>
          <p:cNvSpPr txBox="1">
            <a:spLocks noChangeArrowheads="1"/>
          </p:cNvSpPr>
          <p:nvPr/>
        </p:nvSpPr>
        <p:spPr bwMode="auto">
          <a:xfrm>
            <a:off x="101600" y="1905000"/>
            <a:ext cx="10937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Bài 3:</a:t>
            </a:r>
          </a:p>
        </p:txBody>
      </p:sp>
      <p:sp>
        <p:nvSpPr>
          <p:cNvPr id="7180" name="Text Box 12"/>
          <p:cNvSpPr txBox="1">
            <a:spLocks noChangeArrowheads="1"/>
          </p:cNvSpPr>
          <p:nvPr/>
        </p:nvSpPr>
        <p:spPr bwMode="auto">
          <a:xfrm>
            <a:off x="3733800" y="1061243"/>
            <a:ext cx="17494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800" b="0" i="0" u="sng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1879836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AutoShape 2"/>
          <p:cNvSpPr>
            <a:spLocks noChangeArrowheads="1"/>
          </p:cNvSpPr>
          <p:nvPr/>
        </p:nvSpPr>
        <p:spPr bwMode="auto">
          <a:xfrm>
            <a:off x="7620000" y="4114800"/>
            <a:ext cx="609600" cy="609600"/>
          </a:xfrm>
          <a:prstGeom prst="cube">
            <a:avLst>
              <a:gd name="adj" fmla="val 25000"/>
            </a:avLst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 smtClean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16739" name="AutoShape 3"/>
          <p:cNvSpPr>
            <a:spLocks noChangeArrowheads="1"/>
          </p:cNvSpPr>
          <p:nvPr/>
        </p:nvSpPr>
        <p:spPr bwMode="auto">
          <a:xfrm>
            <a:off x="5791200" y="4114800"/>
            <a:ext cx="609600" cy="609600"/>
          </a:xfrm>
          <a:prstGeom prst="cube">
            <a:avLst>
              <a:gd name="adj" fmla="val 25000"/>
            </a:avLst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 smtClean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16740" name="AutoShape 4"/>
          <p:cNvSpPr>
            <a:spLocks noChangeArrowheads="1"/>
          </p:cNvSpPr>
          <p:nvPr/>
        </p:nvSpPr>
        <p:spPr bwMode="auto">
          <a:xfrm>
            <a:off x="5638800" y="4267200"/>
            <a:ext cx="609600" cy="609600"/>
          </a:xfrm>
          <a:prstGeom prst="cube">
            <a:avLst>
              <a:gd name="adj" fmla="val 25000"/>
            </a:avLst>
          </a:prstGeom>
          <a:solidFill>
            <a:srgbClr val="CC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 smtClean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16741" name="AutoShape 5"/>
          <p:cNvSpPr>
            <a:spLocks noChangeArrowheads="1"/>
          </p:cNvSpPr>
          <p:nvPr/>
        </p:nvSpPr>
        <p:spPr bwMode="auto">
          <a:xfrm>
            <a:off x="5486400" y="4419600"/>
            <a:ext cx="609600" cy="609600"/>
          </a:xfrm>
          <a:prstGeom prst="cube">
            <a:avLst>
              <a:gd name="adj" fmla="val 25000"/>
            </a:avLst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 smtClean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16742" name="AutoShape 6"/>
          <p:cNvSpPr>
            <a:spLocks noChangeArrowheads="1"/>
          </p:cNvSpPr>
          <p:nvPr/>
        </p:nvSpPr>
        <p:spPr bwMode="auto">
          <a:xfrm>
            <a:off x="6248400" y="4114800"/>
            <a:ext cx="609600" cy="609600"/>
          </a:xfrm>
          <a:prstGeom prst="cube">
            <a:avLst>
              <a:gd name="adj" fmla="val 25000"/>
            </a:avLst>
          </a:prstGeom>
          <a:solidFill>
            <a:srgbClr val="CC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 smtClean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16743" name="AutoShape 7"/>
          <p:cNvSpPr>
            <a:spLocks noChangeArrowheads="1"/>
          </p:cNvSpPr>
          <p:nvPr/>
        </p:nvSpPr>
        <p:spPr bwMode="auto">
          <a:xfrm>
            <a:off x="6096000" y="4267200"/>
            <a:ext cx="609600" cy="609600"/>
          </a:xfrm>
          <a:prstGeom prst="cube">
            <a:avLst>
              <a:gd name="adj" fmla="val 25000"/>
            </a:avLst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 smtClean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16744" name="AutoShape 8"/>
          <p:cNvSpPr>
            <a:spLocks noChangeArrowheads="1"/>
          </p:cNvSpPr>
          <p:nvPr/>
        </p:nvSpPr>
        <p:spPr bwMode="auto">
          <a:xfrm>
            <a:off x="5943600" y="4419600"/>
            <a:ext cx="609600" cy="609600"/>
          </a:xfrm>
          <a:prstGeom prst="cube">
            <a:avLst>
              <a:gd name="adj" fmla="val 25000"/>
            </a:avLst>
          </a:prstGeom>
          <a:solidFill>
            <a:srgbClr val="CC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 smtClean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16745" name="AutoShape 9"/>
          <p:cNvSpPr>
            <a:spLocks noChangeArrowheads="1"/>
          </p:cNvSpPr>
          <p:nvPr/>
        </p:nvSpPr>
        <p:spPr bwMode="auto">
          <a:xfrm>
            <a:off x="7162800" y="4114800"/>
            <a:ext cx="609600" cy="609600"/>
          </a:xfrm>
          <a:prstGeom prst="cube">
            <a:avLst>
              <a:gd name="adj" fmla="val 25000"/>
            </a:avLst>
          </a:prstGeom>
          <a:solidFill>
            <a:srgbClr val="CC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 smtClean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16746" name="AutoShape 10"/>
          <p:cNvSpPr>
            <a:spLocks noChangeArrowheads="1"/>
          </p:cNvSpPr>
          <p:nvPr/>
        </p:nvSpPr>
        <p:spPr bwMode="auto">
          <a:xfrm>
            <a:off x="6705600" y="4114800"/>
            <a:ext cx="609600" cy="609600"/>
          </a:xfrm>
          <a:prstGeom prst="cube">
            <a:avLst>
              <a:gd name="adj" fmla="val 25000"/>
            </a:avLst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 smtClean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16747" name="AutoShape 11"/>
          <p:cNvSpPr>
            <a:spLocks noChangeArrowheads="1"/>
          </p:cNvSpPr>
          <p:nvPr/>
        </p:nvSpPr>
        <p:spPr bwMode="auto">
          <a:xfrm>
            <a:off x="6553200" y="4267200"/>
            <a:ext cx="609600" cy="609600"/>
          </a:xfrm>
          <a:prstGeom prst="cube">
            <a:avLst>
              <a:gd name="adj" fmla="val 25000"/>
            </a:avLst>
          </a:prstGeom>
          <a:solidFill>
            <a:srgbClr val="CC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 smtClean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16748" name="AutoShape 12"/>
          <p:cNvSpPr>
            <a:spLocks noChangeArrowheads="1"/>
          </p:cNvSpPr>
          <p:nvPr/>
        </p:nvSpPr>
        <p:spPr bwMode="auto">
          <a:xfrm>
            <a:off x="6400800" y="4419600"/>
            <a:ext cx="609600" cy="609600"/>
          </a:xfrm>
          <a:prstGeom prst="cube">
            <a:avLst>
              <a:gd name="adj" fmla="val 25000"/>
            </a:avLst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 smtClean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16749" name="AutoShape 13"/>
          <p:cNvSpPr>
            <a:spLocks noChangeArrowheads="1"/>
          </p:cNvSpPr>
          <p:nvPr/>
        </p:nvSpPr>
        <p:spPr bwMode="auto">
          <a:xfrm>
            <a:off x="7010400" y="4267200"/>
            <a:ext cx="609600" cy="609600"/>
          </a:xfrm>
          <a:prstGeom prst="cube">
            <a:avLst>
              <a:gd name="adj" fmla="val 25000"/>
            </a:avLst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 smtClean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16750" name="AutoShape 14"/>
          <p:cNvSpPr>
            <a:spLocks noChangeArrowheads="1"/>
          </p:cNvSpPr>
          <p:nvPr/>
        </p:nvSpPr>
        <p:spPr bwMode="auto">
          <a:xfrm>
            <a:off x="6858000" y="4419600"/>
            <a:ext cx="609600" cy="609600"/>
          </a:xfrm>
          <a:prstGeom prst="cube">
            <a:avLst>
              <a:gd name="adj" fmla="val 25000"/>
            </a:avLst>
          </a:prstGeom>
          <a:solidFill>
            <a:srgbClr val="CC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 smtClean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16763" name="AutoShape 27"/>
          <p:cNvSpPr>
            <a:spLocks noChangeArrowheads="1"/>
          </p:cNvSpPr>
          <p:nvPr/>
        </p:nvSpPr>
        <p:spPr bwMode="auto">
          <a:xfrm>
            <a:off x="7467600" y="4267200"/>
            <a:ext cx="609600" cy="609600"/>
          </a:xfrm>
          <a:prstGeom prst="cube">
            <a:avLst>
              <a:gd name="adj" fmla="val 25000"/>
            </a:avLst>
          </a:prstGeom>
          <a:solidFill>
            <a:srgbClr val="CC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 smtClean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16764" name="AutoShape 28"/>
          <p:cNvSpPr>
            <a:spLocks noChangeArrowheads="1"/>
          </p:cNvSpPr>
          <p:nvPr/>
        </p:nvSpPr>
        <p:spPr bwMode="auto">
          <a:xfrm>
            <a:off x="7315200" y="4419600"/>
            <a:ext cx="609600" cy="609600"/>
          </a:xfrm>
          <a:prstGeom prst="cube">
            <a:avLst>
              <a:gd name="adj" fmla="val 25000"/>
            </a:avLst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 smtClean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pSp>
        <p:nvGrpSpPr>
          <p:cNvPr id="116786" name="Group 50"/>
          <p:cNvGrpSpPr>
            <a:grpSpLocks/>
          </p:cNvGrpSpPr>
          <p:nvPr/>
        </p:nvGrpSpPr>
        <p:grpSpPr bwMode="auto">
          <a:xfrm>
            <a:off x="5486400" y="3657600"/>
            <a:ext cx="2743200" cy="914400"/>
            <a:chOff x="3456" y="2304"/>
            <a:chExt cx="1728" cy="576"/>
          </a:xfrm>
        </p:grpSpPr>
        <p:sp>
          <p:nvSpPr>
            <p:cNvPr id="116751" name="AutoShape 15"/>
            <p:cNvSpPr>
              <a:spLocks noChangeArrowheads="1"/>
            </p:cNvSpPr>
            <p:nvPr/>
          </p:nvSpPr>
          <p:spPr bwMode="auto">
            <a:xfrm>
              <a:off x="3648" y="2304"/>
              <a:ext cx="384" cy="384"/>
            </a:xfrm>
            <a:prstGeom prst="cube">
              <a:avLst>
                <a:gd name="adj" fmla="val 25000"/>
              </a:avLst>
            </a:prstGeom>
            <a:solidFill>
              <a:srgbClr val="CC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16752" name="AutoShape 16"/>
            <p:cNvSpPr>
              <a:spLocks noChangeArrowheads="1"/>
            </p:cNvSpPr>
            <p:nvPr/>
          </p:nvSpPr>
          <p:spPr bwMode="auto">
            <a:xfrm>
              <a:off x="3552" y="2400"/>
              <a:ext cx="384" cy="384"/>
            </a:xfrm>
            <a:prstGeom prst="cube">
              <a:avLst>
                <a:gd name="adj" fmla="val 250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16753" name="AutoShape 17"/>
            <p:cNvSpPr>
              <a:spLocks noChangeArrowheads="1"/>
            </p:cNvSpPr>
            <p:nvPr/>
          </p:nvSpPr>
          <p:spPr bwMode="auto">
            <a:xfrm>
              <a:off x="3456" y="2496"/>
              <a:ext cx="384" cy="384"/>
            </a:xfrm>
            <a:prstGeom prst="cube">
              <a:avLst>
                <a:gd name="adj" fmla="val 25000"/>
              </a:avLst>
            </a:prstGeom>
            <a:solidFill>
              <a:srgbClr val="CC0099"/>
            </a:solidFill>
            <a:ln w="9525">
              <a:solidFill>
                <a:srgbClr val="CC00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vi-VN" sz="1800" b="0" i="0" u="none" strike="noStrike" kern="1200" cap="none" spc="0" normalizeH="0" baseline="0" noProof="0" smtClean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16754" name="AutoShape 18"/>
            <p:cNvSpPr>
              <a:spLocks noChangeArrowheads="1"/>
            </p:cNvSpPr>
            <p:nvPr/>
          </p:nvSpPr>
          <p:spPr bwMode="auto">
            <a:xfrm>
              <a:off x="3936" y="2304"/>
              <a:ext cx="384" cy="384"/>
            </a:xfrm>
            <a:prstGeom prst="cube">
              <a:avLst>
                <a:gd name="adj" fmla="val 250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16755" name="AutoShape 19"/>
            <p:cNvSpPr>
              <a:spLocks noChangeArrowheads="1"/>
            </p:cNvSpPr>
            <p:nvPr/>
          </p:nvSpPr>
          <p:spPr bwMode="auto">
            <a:xfrm>
              <a:off x="3840" y="2400"/>
              <a:ext cx="384" cy="384"/>
            </a:xfrm>
            <a:prstGeom prst="cube">
              <a:avLst>
                <a:gd name="adj" fmla="val 25000"/>
              </a:avLst>
            </a:prstGeom>
            <a:solidFill>
              <a:srgbClr val="CC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16756" name="AutoShape 20"/>
            <p:cNvSpPr>
              <a:spLocks noChangeArrowheads="1"/>
            </p:cNvSpPr>
            <p:nvPr/>
          </p:nvSpPr>
          <p:spPr bwMode="auto">
            <a:xfrm>
              <a:off x="3744" y="2496"/>
              <a:ext cx="384" cy="384"/>
            </a:xfrm>
            <a:prstGeom prst="cube">
              <a:avLst>
                <a:gd name="adj" fmla="val 250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16757" name="AutoShape 21"/>
            <p:cNvSpPr>
              <a:spLocks noChangeArrowheads="1"/>
            </p:cNvSpPr>
            <p:nvPr/>
          </p:nvSpPr>
          <p:spPr bwMode="auto">
            <a:xfrm>
              <a:off x="4224" y="2304"/>
              <a:ext cx="384" cy="384"/>
            </a:xfrm>
            <a:prstGeom prst="cube">
              <a:avLst>
                <a:gd name="adj" fmla="val 25000"/>
              </a:avLst>
            </a:prstGeom>
            <a:solidFill>
              <a:srgbClr val="CC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16758" name="AutoShape 22"/>
            <p:cNvSpPr>
              <a:spLocks noChangeArrowheads="1"/>
            </p:cNvSpPr>
            <p:nvPr/>
          </p:nvSpPr>
          <p:spPr bwMode="auto">
            <a:xfrm>
              <a:off x="4128" y="2400"/>
              <a:ext cx="384" cy="384"/>
            </a:xfrm>
            <a:prstGeom prst="cube">
              <a:avLst>
                <a:gd name="adj" fmla="val 250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16759" name="AutoShape 23"/>
            <p:cNvSpPr>
              <a:spLocks noChangeArrowheads="1"/>
            </p:cNvSpPr>
            <p:nvPr/>
          </p:nvSpPr>
          <p:spPr bwMode="auto">
            <a:xfrm>
              <a:off x="4032" y="2496"/>
              <a:ext cx="384" cy="384"/>
            </a:xfrm>
            <a:prstGeom prst="cube">
              <a:avLst>
                <a:gd name="adj" fmla="val 25000"/>
              </a:avLst>
            </a:prstGeom>
            <a:solidFill>
              <a:srgbClr val="CC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16760" name="AutoShape 24"/>
            <p:cNvSpPr>
              <a:spLocks noChangeArrowheads="1"/>
            </p:cNvSpPr>
            <p:nvPr/>
          </p:nvSpPr>
          <p:spPr bwMode="auto">
            <a:xfrm>
              <a:off x="4512" y="2304"/>
              <a:ext cx="384" cy="384"/>
            </a:xfrm>
            <a:prstGeom prst="cube">
              <a:avLst>
                <a:gd name="adj" fmla="val 250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16761" name="AutoShape 25"/>
            <p:cNvSpPr>
              <a:spLocks noChangeArrowheads="1"/>
            </p:cNvSpPr>
            <p:nvPr/>
          </p:nvSpPr>
          <p:spPr bwMode="auto">
            <a:xfrm>
              <a:off x="4416" y="2400"/>
              <a:ext cx="384" cy="384"/>
            </a:xfrm>
            <a:prstGeom prst="cube">
              <a:avLst>
                <a:gd name="adj" fmla="val 25000"/>
              </a:avLst>
            </a:prstGeom>
            <a:solidFill>
              <a:srgbClr val="CC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16762" name="AutoShape 26"/>
            <p:cNvSpPr>
              <a:spLocks noChangeArrowheads="1"/>
            </p:cNvSpPr>
            <p:nvPr/>
          </p:nvSpPr>
          <p:spPr bwMode="auto">
            <a:xfrm>
              <a:off x="4320" y="2496"/>
              <a:ext cx="384" cy="384"/>
            </a:xfrm>
            <a:prstGeom prst="cube">
              <a:avLst>
                <a:gd name="adj" fmla="val 250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16765" name="AutoShape 29"/>
            <p:cNvSpPr>
              <a:spLocks noChangeArrowheads="1"/>
            </p:cNvSpPr>
            <p:nvPr/>
          </p:nvSpPr>
          <p:spPr bwMode="auto">
            <a:xfrm>
              <a:off x="4800" y="2304"/>
              <a:ext cx="384" cy="384"/>
            </a:xfrm>
            <a:prstGeom prst="cube">
              <a:avLst>
                <a:gd name="adj" fmla="val 25000"/>
              </a:avLst>
            </a:prstGeom>
            <a:solidFill>
              <a:srgbClr val="CC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16766" name="AutoShape 30"/>
            <p:cNvSpPr>
              <a:spLocks noChangeArrowheads="1"/>
            </p:cNvSpPr>
            <p:nvPr/>
          </p:nvSpPr>
          <p:spPr bwMode="auto">
            <a:xfrm>
              <a:off x="4704" y="2400"/>
              <a:ext cx="384" cy="384"/>
            </a:xfrm>
            <a:prstGeom prst="cube">
              <a:avLst>
                <a:gd name="adj" fmla="val 25000"/>
              </a:avLst>
            </a:prstGeom>
            <a:solidFill>
              <a:srgbClr val="000099"/>
            </a:solidFill>
            <a:ln w="9525">
              <a:solidFill>
                <a:srgbClr val="CC00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16767" name="AutoShape 31"/>
            <p:cNvSpPr>
              <a:spLocks noChangeArrowheads="1"/>
            </p:cNvSpPr>
            <p:nvPr/>
          </p:nvSpPr>
          <p:spPr bwMode="auto">
            <a:xfrm>
              <a:off x="4608" y="2496"/>
              <a:ext cx="384" cy="384"/>
            </a:xfrm>
            <a:prstGeom prst="cube">
              <a:avLst>
                <a:gd name="adj" fmla="val 25000"/>
              </a:avLst>
            </a:prstGeom>
            <a:solidFill>
              <a:srgbClr val="CC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116774" name="Rectangle 38"/>
          <p:cNvSpPr>
            <a:spLocks noChangeArrowheads="1"/>
          </p:cNvSpPr>
          <p:nvPr/>
        </p:nvSpPr>
        <p:spPr bwMode="auto">
          <a:xfrm>
            <a:off x="533400" y="2506663"/>
            <a:ext cx="4038600" cy="86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457200" marR="0" lvl="1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80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Mỗi lớp có số hình lập phương nhỏ là:</a:t>
            </a:r>
          </a:p>
        </p:txBody>
      </p:sp>
      <p:sp>
        <p:nvSpPr>
          <p:cNvPr id="116778" name="Text Box 42"/>
          <p:cNvSpPr txBox="1">
            <a:spLocks noChangeArrowheads="1"/>
          </p:cNvSpPr>
          <p:nvPr/>
        </p:nvSpPr>
        <p:spPr bwMode="auto">
          <a:xfrm>
            <a:off x="1203325" y="3357563"/>
            <a:ext cx="26527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8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5 x 3 = 15 (hình)</a:t>
            </a:r>
          </a:p>
        </p:txBody>
      </p:sp>
      <p:sp>
        <p:nvSpPr>
          <p:cNvPr id="116780" name="Rectangle 44"/>
          <p:cNvSpPr>
            <a:spLocks noChangeArrowheads="1"/>
          </p:cNvSpPr>
          <p:nvPr/>
        </p:nvSpPr>
        <p:spPr bwMode="auto">
          <a:xfrm>
            <a:off x="457200" y="3900488"/>
            <a:ext cx="4343400" cy="86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457200" marR="0" lvl="1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80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Số hình lập phương nhỏ được xếp đầy hộp là:</a:t>
            </a:r>
          </a:p>
        </p:txBody>
      </p:sp>
      <p:sp>
        <p:nvSpPr>
          <p:cNvPr id="116781" name="Text Box 45"/>
          <p:cNvSpPr txBox="1">
            <a:spLocks noChangeArrowheads="1"/>
          </p:cNvSpPr>
          <p:nvPr/>
        </p:nvSpPr>
        <p:spPr bwMode="auto">
          <a:xfrm>
            <a:off x="1143000" y="4891088"/>
            <a:ext cx="28305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8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15 x 2 = 30 (hình)</a:t>
            </a:r>
          </a:p>
        </p:txBody>
      </p:sp>
      <p:sp>
        <p:nvSpPr>
          <p:cNvPr id="116782" name="Text Box 46"/>
          <p:cNvSpPr txBox="1">
            <a:spLocks noChangeArrowheads="1"/>
          </p:cNvSpPr>
          <p:nvPr/>
        </p:nvSpPr>
        <p:spPr bwMode="auto">
          <a:xfrm>
            <a:off x="1752600" y="5576888"/>
            <a:ext cx="25685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8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Đáp số: 30 hình</a:t>
            </a:r>
          </a:p>
        </p:txBody>
      </p:sp>
      <p:sp>
        <p:nvSpPr>
          <p:cNvPr id="116783" name="Text Box 47"/>
          <p:cNvSpPr txBox="1">
            <a:spLocks noChangeArrowheads="1"/>
          </p:cNvSpPr>
          <p:nvPr/>
        </p:nvSpPr>
        <p:spPr bwMode="auto">
          <a:xfrm>
            <a:off x="3608388" y="-60325"/>
            <a:ext cx="17176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200" b="0" i="0" u="none" strike="noStrike" kern="1200" cap="none" spc="0" normalizeH="0" baseline="0" noProof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Mét khối</a:t>
            </a:r>
          </a:p>
        </p:txBody>
      </p:sp>
      <p:sp>
        <p:nvSpPr>
          <p:cNvPr id="116784" name="Text Box 48"/>
          <p:cNvSpPr txBox="1">
            <a:spLocks noChangeArrowheads="1"/>
          </p:cNvSpPr>
          <p:nvPr/>
        </p:nvSpPr>
        <p:spPr bwMode="auto">
          <a:xfrm>
            <a:off x="101600" y="1905000"/>
            <a:ext cx="10937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Bài 3:</a:t>
            </a:r>
          </a:p>
        </p:txBody>
      </p:sp>
      <p:sp>
        <p:nvSpPr>
          <p:cNvPr id="116785" name="Text Box 49"/>
          <p:cNvSpPr txBox="1">
            <a:spLocks noChangeArrowheads="1"/>
          </p:cNvSpPr>
          <p:nvPr/>
        </p:nvSpPr>
        <p:spPr bwMode="auto">
          <a:xfrm>
            <a:off x="136525" y="1371600"/>
            <a:ext cx="17494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800" b="0" i="0" u="sng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Luyện tập</a:t>
            </a:r>
          </a:p>
        </p:txBody>
      </p:sp>
      <p:sp>
        <p:nvSpPr>
          <p:cNvPr id="116787" name="Text Box 51"/>
          <p:cNvSpPr txBox="1">
            <a:spLocks noChangeArrowheads="1"/>
          </p:cNvSpPr>
          <p:nvPr/>
        </p:nvSpPr>
        <p:spPr bwMode="auto">
          <a:xfrm>
            <a:off x="1355725" y="1819275"/>
            <a:ext cx="712152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800" b="0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Chúng ta cùng quan sát khi lần lượt xếp các hộp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800" b="0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lập phương vào hộp lớn. </a:t>
            </a:r>
          </a:p>
        </p:txBody>
      </p:sp>
    </p:spTree>
    <p:extLst>
      <p:ext uri="{BB962C8B-B14F-4D97-AF65-F5344CB8AC3E}">
        <p14:creationId xmlns:p14="http://schemas.microsoft.com/office/powerpoint/2010/main" val="2468139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6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167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167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7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67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67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7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6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6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6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6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0" presetID="7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67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67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5" presetID="7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67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67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0" presetID="7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6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6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45" presetID="7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6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6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50" presetID="7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67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67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55" presetID="7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60" presetID="7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67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167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65" presetID="7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167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167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70" presetID="7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16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16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7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167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167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80" presetID="7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167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167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85" presetID="4" presetClass="entr" presetSubtype="1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500"/>
                                        <p:tgtEl>
                                          <p:spTgt spid="116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1" dur="500"/>
                                        <p:tgtEl>
                                          <p:spTgt spid="1167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116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9" dur="500"/>
                                        <p:tgtEl>
                                          <p:spTgt spid="1167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5" dur="500"/>
                                        <p:tgtEl>
                                          <p:spTgt spid="116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0" dur="500"/>
                                        <p:tgtEl>
                                          <p:spTgt spid="116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3" dur="500"/>
                                        <p:tgtEl>
                                          <p:spTgt spid="116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8" dur="500"/>
                                        <p:tgtEl>
                                          <p:spTgt spid="116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3" dur="500"/>
                                        <p:tgtEl>
                                          <p:spTgt spid="116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74" grpId="0"/>
      <p:bldP spid="116778" grpId="0"/>
      <p:bldP spid="116780" grpId="0"/>
      <p:bldP spid="116781" grpId="0"/>
      <p:bldP spid="116782" grpId="0"/>
      <p:bldP spid="116787" grpId="0"/>
      <p:bldP spid="116787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8" name="Text Box 38"/>
          <p:cNvSpPr txBox="1">
            <a:spLocks noChangeArrowheads="1"/>
          </p:cNvSpPr>
          <p:nvPr/>
        </p:nvSpPr>
        <p:spPr bwMode="auto">
          <a:xfrm>
            <a:off x="3608388" y="-60325"/>
            <a:ext cx="17176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200" b="0" i="0" u="none" strike="noStrike" kern="1200" cap="none" spc="0" normalizeH="0" baseline="0" noProof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Mét khối</a:t>
            </a:r>
          </a:p>
        </p:txBody>
      </p:sp>
      <p:sp>
        <p:nvSpPr>
          <p:cNvPr id="122921" name="Text Box 41"/>
          <p:cNvSpPr txBox="1">
            <a:spLocks noChangeArrowheads="1"/>
          </p:cNvSpPr>
          <p:nvPr/>
        </p:nvSpPr>
        <p:spPr bwMode="auto">
          <a:xfrm>
            <a:off x="533400" y="2362200"/>
            <a:ext cx="78009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2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Hãy nêu tên 3 đơn vị đo thể tích em được học?</a:t>
            </a:r>
          </a:p>
        </p:txBody>
      </p:sp>
      <p:sp>
        <p:nvSpPr>
          <p:cNvPr id="122922" name="Text Box 42"/>
          <p:cNvSpPr txBox="1">
            <a:spLocks noChangeArrowheads="1"/>
          </p:cNvSpPr>
          <p:nvPr/>
        </p:nvSpPr>
        <p:spPr bwMode="auto">
          <a:xfrm>
            <a:off x="381000" y="2209800"/>
            <a:ext cx="809942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2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Các đơn vị đo thể tích chúng có mối quan hệ với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2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đơn vị liền kề thế nào?</a:t>
            </a:r>
          </a:p>
        </p:txBody>
      </p:sp>
    </p:spTree>
    <p:extLst>
      <p:ext uri="{BB962C8B-B14F-4D97-AF65-F5344CB8AC3E}">
        <p14:creationId xmlns:p14="http://schemas.microsoft.com/office/powerpoint/2010/main" val="3172063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2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22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4" dur="500"/>
                                        <p:tgtEl>
                                          <p:spTgt spid="1229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1" grpId="0"/>
      <p:bldP spid="122921" grpId="1"/>
      <p:bldP spid="1229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590800"/>
            <a:ext cx="83820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886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4">
                <a:lumMod val="67000"/>
              </a:schemeClr>
            </a:gs>
            <a:gs pos="48000">
              <a:schemeClr val="accent4">
                <a:lumMod val="97000"/>
                <a:lumOff val="3000"/>
              </a:schemeClr>
            </a:gs>
            <a:gs pos="100000">
              <a:schemeClr val="accent4">
                <a:lumMod val="60000"/>
                <a:lumOff val="40000"/>
              </a:schemeClr>
            </a:gs>
          </a:gsLst>
          <a:path path="rect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67" name="Rectangle 7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 smtClean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9469" name="Rectangle 7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 smtClean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" name="Rounded Rectangle 3"/>
          <p:cNvSpPr/>
          <p:nvPr/>
        </p:nvSpPr>
        <p:spPr bwMode="auto">
          <a:xfrm>
            <a:off x="2819400" y="304800"/>
            <a:ext cx="4038600" cy="457200"/>
          </a:xfrm>
          <a:prstGeom prst="round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KIẾN</a:t>
            </a:r>
            <a:r>
              <a:rPr kumimoji="0" lang="en-US" b="1" i="0" u="none" strike="noStrike" cap="none" normalizeH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THỨC CẦN NHỚ</a:t>
            </a:r>
            <a:endParaRPr kumimoji="0" lang="vi-VN" b="1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55" name="Rounded Rectangle 54"/>
          <p:cNvSpPr/>
          <p:nvPr/>
        </p:nvSpPr>
        <p:spPr bwMode="auto">
          <a:xfrm>
            <a:off x="228600" y="1066798"/>
            <a:ext cx="8686800" cy="2438401"/>
          </a:xfrm>
          <a:prstGeom prst="roundRect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tabLst/>
            </a:pPr>
            <a:r>
              <a:rPr lang="en-US" b="1" smtClean="0">
                <a:solidFill>
                  <a:srgbClr val="FFFFFF"/>
                </a:solidFill>
              </a:rPr>
              <a:t>A.  </a:t>
            </a:r>
            <a:r>
              <a:rPr lang="en-US" b="1" smtClean="0">
                <a:solidFill>
                  <a:srgbClr val="FFFF00"/>
                </a:solidFill>
              </a:rPr>
              <a:t>Mét khối </a:t>
            </a:r>
            <a:r>
              <a:rPr lang="en-US" b="1" smtClean="0">
                <a:solidFill>
                  <a:schemeClr val="bg1"/>
                </a:solidFill>
              </a:rPr>
              <a:t>là thể tích của hình lập phương có cạnh dài </a:t>
            </a:r>
            <a:r>
              <a:rPr lang="en-US" b="1" smtClean="0">
                <a:solidFill>
                  <a:srgbClr val="FFFF00"/>
                </a:solidFill>
              </a:rPr>
              <a:t>1m</a:t>
            </a:r>
            <a:r>
              <a:rPr lang="en-US" b="1" smtClean="0">
                <a:solidFill>
                  <a:schemeClr val="bg1"/>
                </a:solidFill>
              </a:rPr>
              <a:t>.</a:t>
            </a:r>
          </a:p>
          <a:p>
            <a:pPr marL="457200" marR="0" indent="-457200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Tx/>
              <a:buAutoNum type="alphaUcPeriod"/>
              <a:tabLst/>
            </a:pPr>
            <a:r>
              <a:rPr lang="en-US" b="1" smtClean="0">
                <a:solidFill>
                  <a:schemeClr val="bg1"/>
                </a:solidFill>
              </a:rPr>
              <a:t>Hai đơn vị đo thể tích liền kề nhau gấp kém nhau </a:t>
            </a:r>
            <a:r>
              <a:rPr lang="en-US" b="1" smtClean="0">
                <a:solidFill>
                  <a:srgbClr val="FFFF00"/>
                </a:solidFill>
              </a:rPr>
              <a:t>1000</a:t>
            </a:r>
            <a:r>
              <a:rPr lang="en-US" b="1" smtClean="0">
                <a:solidFill>
                  <a:schemeClr val="bg1"/>
                </a:solidFill>
              </a:rPr>
              <a:t> lần.</a:t>
            </a:r>
          </a:p>
          <a:p>
            <a:pPr marL="457200" marR="0" indent="-457200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Tx/>
              <a:buAutoNum type="alphaUcPeriod"/>
              <a:tabLst/>
            </a:pPr>
            <a:r>
              <a:rPr lang="en-US" b="1" smtClean="0">
                <a:solidFill>
                  <a:schemeClr val="bg1"/>
                </a:solidFill>
              </a:rPr>
              <a:t>Trong thực tế, để đo thể tích bể nước, thể tích đất cần để lấp một cái hồ, người ta thường dùng đơn vị đo là </a:t>
            </a:r>
            <a:r>
              <a:rPr lang="en-US" b="1" smtClean="0">
                <a:solidFill>
                  <a:srgbClr val="FFFF00"/>
                </a:solidFill>
              </a:rPr>
              <a:t>m</a:t>
            </a:r>
            <a:r>
              <a:rPr lang="en-US" b="1" baseline="30000" smtClean="0">
                <a:solidFill>
                  <a:srgbClr val="FFFF00"/>
                </a:solidFill>
              </a:rPr>
              <a:t>3</a:t>
            </a:r>
            <a:r>
              <a:rPr lang="en-US" b="1" smtClean="0">
                <a:solidFill>
                  <a:schemeClr val="bg1"/>
                </a:solidFill>
              </a:rPr>
              <a:t>.</a:t>
            </a:r>
          </a:p>
          <a:p>
            <a:pPr marL="457200" marR="0" indent="-457200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Tx/>
              <a:buAutoNum type="alphaUcPeriod"/>
              <a:tabLst/>
            </a:pPr>
            <a:endParaRPr kumimoji="0" lang="vi-VN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094512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4">
                <a:lumMod val="67000"/>
              </a:schemeClr>
            </a:gs>
            <a:gs pos="48000">
              <a:schemeClr val="accent4">
                <a:lumMod val="97000"/>
                <a:lumOff val="3000"/>
              </a:schemeClr>
            </a:gs>
            <a:gs pos="100000">
              <a:schemeClr val="accent4">
                <a:lumMod val="60000"/>
                <a:lumOff val="40000"/>
              </a:schemeClr>
            </a:gs>
          </a:gsLst>
          <a:path path="rect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67" name="Rectangle 7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 smtClean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9469" name="Rectangle 7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 smtClean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" name="Rounded Rectangle 3"/>
          <p:cNvSpPr/>
          <p:nvPr/>
        </p:nvSpPr>
        <p:spPr bwMode="auto">
          <a:xfrm>
            <a:off x="152400" y="2971800"/>
            <a:ext cx="1828800" cy="457200"/>
          </a:xfrm>
          <a:prstGeom prst="round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GHI</a:t>
            </a:r>
            <a:r>
              <a:rPr kumimoji="0" lang="en-US" b="1" i="0" u="none" strike="noStrike" cap="none" normalizeH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NHỚ</a:t>
            </a:r>
            <a:endParaRPr kumimoji="0" lang="vi-VN" b="1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6" name="Rounded Rectangle 15"/>
          <p:cNvSpPr/>
          <p:nvPr/>
        </p:nvSpPr>
        <p:spPr bwMode="auto">
          <a:xfrm>
            <a:off x="2743200" y="1035627"/>
            <a:ext cx="2209800" cy="495300"/>
          </a:xfrm>
          <a:prstGeom prst="roundRect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smtClean="0">
                <a:solidFill>
                  <a:schemeClr val="bg1"/>
                </a:solidFill>
              </a:rPr>
              <a:t>Xăng-ti-mét khối</a:t>
            </a:r>
            <a:endParaRPr kumimoji="0" lang="vi-VN" sz="20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17" name="Rounded Rectangle 16"/>
          <p:cNvSpPr/>
          <p:nvPr/>
        </p:nvSpPr>
        <p:spPr bwMode="auto">
          <a:xfrm>
            <a:off x="5451764" y="60614"/>
            <a:ext cx="3463636" cy="914400"/>
          </a:xfrm>
          <a:prstGeom prst="roundRect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200" b="1" smtClean="0">
                <a:solidFill>
                  <a:schemeClr val="bg1"/>
                </a:solidFill>
              </a:rPr>
              <a:t>Thể tích hình lập phương có cạnh bằng 1cm</a:t>
            </a:r>
            <a:endParaRPr kumimoji="0" lang="vi-VN" sz="22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18" name="Rounded Rectangle 17"/>
          <p:cNvSpPr/>
          <p:nvPr/>
        </p:nvSpPr>
        <p:spPr bwMode="auto">
          <a:xfrm>
            <a:off x="5517573" y="1317915"/>
            <a:ext cx="2057400" cy="467591"/>
          </a:xfrm>
          <a:prstGeom prst="roundRect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smtClean="0">
                <a:solidFill>
                  <a:schemeClr val="bg1"/>
                </a:solidFill>
              </a:rPr>
              <a:t>Viết tắt: cm</a:t>
            </a:r>
            <a:r>
              <a:rPr lang="en-US" b="1" baseline="30000" smtClean="0">
                <a:solidFill>
                  <a:schemeClr val="bg1"/>
                </a:solidFill>
              </a:rPr>
              <a:t>3</a:t>
            </a:r>
            <a:endParaRPr kumimoji="0" lang="vi-VN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 flipV="1">
            <a:off x="1981200" y="1442604"/>
            <a:ext cx="762000" cy="1529196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FFFFFF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Straight Arrow Connector 22"/>
          <p:cNvCxnSpPr>
            <a:endCxn id="17" idx="1"/>
          </p:cNvCxnSpPr>
          <p:nvPr/>
        </p:nvCxnSpPr>
        <p:spPr bwMode="auto">
          <a:xfrm flipV="1">
            <a:off x="4953000" y="517814"/>
            <a:ext cx="498764" cy="517814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FFFFFF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Straight Arrow Connector 28"/>
          <p:cNvCxnSpPr>
            <a:endCxn id="18" idx="1"/>
          </p:cNvCxnSpPr>
          <p:nvPr/>
        </p:nvCxnSpPr>
        <p:spPr bwMode="auto">
          <a:xfrm>
            <a:off x="4949537" y="1432214"/>
            <a:ext cx="568036" cy="119497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FFFFFF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4" name="Rounded Rectangle 33"/>
          <p:cNvSpPr/>
          <p:nvPr/>
        </p:nvSpPr>
        <p:spPr bwMode="auto">
          <a:xfrm>
            <a:off x="2743200" y="2944954"/>
            <a:ext cx="2209800" cy="495300"/>
          </a:xfrm>
          <a:prstGeom prst="roundRect">
            <a:avLst/>
          </a:prstGeom>
          <a:solidFill>
            <a:srgbClr val="FF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smtClean="0">
                <a:solidFill>
                  <a:schemeClr val="bg1"/>
                </a:solidFill>
              </a:rPr>
              <a:t>Đề-xi-mét khối</a:t>
            </a:r>
            <a:endParaRPr kumimoji="0" lang="vi-VN" sz="20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cxnSp>
        <p:nvCxnSpPr>
          <p:cNvPr id="36" name="Straight Arrow Connector 35"/>
          <p:cNvCxnSpPr>
            <a:stCxn id="4" idx="3"/>
            <a:endCxn id="34" idx="1"/>
          </p:cNvCxnSpPr>
          <p:nvPr/>
        </p:nvCxnSpPr>
        <p:spPr bwMode="auto">
          <a:xfrm flipV="1">
            <a:off x="1981200" y="3192604"/>
            <a:ext cx="762000" cy="7796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FFFFFF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" name="Straight Arrow Connector 38"/>
          <p:cNvCxnSpPr>
            <a:endCxn id="42" idx="1"/>
          </p:cNvCxnSpPr>
          <p:nvPr/>
        </p:nvCxnSpPr>
        <p:spPr bwMode="auto">
          <a:xfrm flipV="1">
            <a:off x="4994564" y="2659213"/>
            <a:ext cx="547255" cy="375802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FFFFFF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2" name="Rounded Rectangle 41"/>
          <p:cNvSpPr/>
          <p:nvPr/>
        </p:nvSpPr>
        <p:spPr bwMode="auto">
          <a:xfrm>
            <a:off x="5541819" y="2202013"/>
            <a:ext cx="3491345" cy="914400"/>
          </a:xfrm>
          <a:prstGeom prst="roundRect">
            <a:avLst/>
          </a:prstGeom>
          <a:solidFill>
            <a:srgbClr val="FF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200" b="1" smtClean="0">
                <a:solidFill>
                  <a:schemeClr val="bg1"/>
                </a:solidFill>
              </a:rPr>
              <a:t>Thể tích hình lập phương có cạnh bằng 1dm</a:t>
            </a:r>
            <a:endParaRPr kumimoji="0" lang="vi-VN" sz="22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43" name="Rounded Rectangle 42"/>
          <p:cNvSpPr/>
          <p:nvPr/>
        </p:nvSpPr>
        <p:spPr bwMode="auto">
          <a:xfrm>
            <a:off x="5576455" y="3377916"/>
            <a:ext cx="1977736" cy="467591"/>
          </a:xfrm>
          <a:prstGeom prst="roundRect">
            <a:avLst/>
          </a:prstGeom>
          <a:solidFill>
            <a:srgbClr val="FF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smtClean="0">
                <a:solidFill>
                  <a:schemeClr val="bg1"/>
                </a:solidFill>
              </a:rPr>
              <a:t>Viết tắt: dm</a:t>
            </a:r>
            <a:r>
              <a:rPr lang="en-US" b="1" baseline="30000" smtClean="0">
                <a:solidFill>
                  <a:schemeClr val="bg1"/>
                </a:solidFill>
              </a:rPr>
              <a:t>3</a:t>
            </a:r>
            <a:endParaRPr kumimoji="0" lang="vi-VN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cxnSp>
        <p:nvCxnSpPr>
          <p:cNvPr id="44" name="Straight Arrow Connector 43"/>
          <p:cNvCxnSpPr>
            <a:endCxn id="43" idx="1"/>
          </p:cNvCxnSpPr>
          <p:nvPr/>
        </p:nvCxnSpPr>
        <p:spPr bwMode="auto">
          <a:xfrm>
            <a:off x="4923559" y="3377916"/>
            <a:ext cx="652896" cy="233796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FFFFFF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6" name="Straight Arrow Connector 45"/>
          <p:cNvCxnSpPr>
            <a:endCxn id="48" idx="1"/>
          </p:cNvCxnSpPr>
          <p:nvPr/>
        </p:nvCxnSpPr>
        <p:spPr bwMode="auto">
          <a:xfrm>
            <a:off x="1981200" y="3453246"/>
            <a:ext cx="834736" cy="1491096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FFFFFF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8" name="Rounded Rectangle 47"/>
          <p:cNvSpPr/>
          <p:nvPr/>
        </p:nvSpPr>
        <p:spPr bwMode="auto">
          <a:xfrm>
            <a:off x="2815936" y="4696692"/>
            <a:ext cx="2209800" cy="495300"/>
          </a:xfrm>
          <a:prstGeom prst="round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smtClean="0">
                <a:solidFill>
                  <a:schemeClr val="bg1"/>
                </a:solidFill>
              </a:rPr>
              <a:t>Mối quan hệ</a:t>
            </a:r>
            <a:endParaRPr kumimoji="0" lang="vi-VN" sz="20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cxnSp>
        <p:nvCxnSpPr>
          <p:cNvPr id="49" name="Straight Arrow Connector 48"/>
          <p:cNvCxnSpPr>
            <a:stCxn id="48" idx="3"/>
            <a:endCxn id="50" idx="1"/>
          </p:cNvCxnSpPr>
          <p:nvPr/>
        </p:nvCxnSpPr>
        <p:spPr bwMode="auto">
          <a:xfrm flipV="1">
            <a:off x="5025736" y="4625256"/>
            <a:ext cx="550719" cy="319086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FFFFFF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0" name="Rounded Rectangle 49"/>
          <p:cNvSpPr/>
          <p:nvPr/>
        </p:nvSpPr>
        <p:spPr bwMode="auto">
          <a:xfrm>
            <a:off x="5576455" y="4401851"/>
            <a:ext cx="2445327" cy="446809"/>
          </a:xfrm>
          <a:prstGeom prst="round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smtClean="0">
                <a:solidFill>
                  <a:schemeClr val="bg1"/>
                </a:solidFill>
              </a:rPr>
              <a:t>1dm</a:t>
            </a:r>
            <a:r>
              <a:rPr lang="en-US" b="1" baseline="30000" smtClean="0">
                <a:solidFill>
                  <a:schemeClr val="bg1"/>
                </a:solidFill>
              </a:rPr>
              <a:t>3 </a:t>
            </a:r>
            <a:r>
              <a:rPr lang="en-US" b="1" smtClean="0">
                <a:solidFill>
                  <a:schemeClr val="bg1"/>
                </a:solidFill>
              </a:rPr>
              <a:t>= 1000cm</a:t>
            </a:r>
            <a:r>
              <a:rPr lang="en-US" b="1" baseline="30000" smtClean="0">
                <a:solidFill>
                  <a:schemeClr val="bg1"/>
                </a:solidFill>
              </a:rPr>
              <a:t>3</a:t>
            </a:r>
            <a:endParaRPr kumimoji="0" lang="vi-VN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1" name="Rounded Rectangle 50"/>
              <p:cNvSpPr/>
              <p:nvPr/>
            </p:nvSpPr>
            <p:spPr bwMode="auto">
              <a:xfrm>
                <a:off x="5541818" y="5252607"/>
                <a:ext cx="3491346" cy="685800"/>
              </a:xfrm>
              <a:prstGeom prst="roundRect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200" b="1" smtClean="0">
                    <a:solidFill>
                      <a:schemeClr val="bg1"/>
                    </a:solidFill>
                  </a:rPr>
                  <a:t>1cm</a:t>
                </a:r>
                <a:r>
                  <a:rPr lang="en-US" sz="2200" b="1" baseline="30000" smtClean="0">
                    <a:solidFill>
                      <a:schemeClr val="bg1"/>
                    </a:solidFill>
                  </a:rPr>
                  <a:t>3</a:t>
                </a:r>
                <a:r>
                  <a:rPr lang="en-US" sz="2200" b="1" smtClean="0">
                    <a:solidFill>
                      <a:schemeClr val="bg1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𝟏𝟎𝟎𝟎</m:t>
                        </m:r>
                      </m:den>
                    </m:f>
                  </m:oMath>
                </a14:m>
                <a:r>
                  <a:rPr kumimoji="0" lang="en-US" sz="2200" b="1" i="0" u="none" strike="noStrike" cap="none" normalizeH="0" baseline="0" smtClean="0">
                    <a:ln>
                      <a:noFill/>
                    </a:ln>
                    <a:solidFill>
                      <a:schemeClr val="bg1"/>
                    </a:solidFill>
                    <a:effectLst/>
                  </a:rPr>
                  <a:t> dm</a:t>
                </a:r>
                <a:r>
                  <a:rPr kumimoji="0" lang="en-US" sz="2200" b="1" i="0" u="none" strike="noStrike" cap="none" normalizeH="0" baseline="30000" smtClean="0">
                    <a:ln>
                      <a:noFill/>
                    </a:ln>
                    <a:solidFill>
                      <a:schemeClr val="bg1"/>
                    </a:solidFill>
                    <a:effectLst/>
                  </a:rPr>
                  <a:t>3 </a:t>
                </a:r>
                <a:r>
                  <a:rPr kumimoji="0" lang="en-US" sz="2200" b="1" i="0" u="none" strike="noStrike" cap="none" normalizeH="0" smtClean="0">
                    <a:ln>
                      <a:noFill/>
                    </a:ln>
                    <a:solidFill>
                      <a:schemeClr val="bg1"/>
                    </a:solidFill>
                    <a:effectLst/>
                  </a:rPr>
                  <a:t>=0,001dm</a:t>
                </a:r>
                <a:r>
                  <a:rPr kumimoji="0" lang="en-US" sz="2200" b="1" i="0" u="none" strike="noStrike" cap="none" normalizeH="0" baseline="30000" smtClean="0">
                    <a:ln>
                      <a:noFill/>
                    </a:ln>
                    <a:solidFill>
                      <a:schemeClr val="bg1"/>
                    </a:solidFill>
                    <a:effectLst/>
                  </a:rPr>
                  <a:t>3</a:t>
                </a:r>
                <a:endParaRPr kumimoji="0" lang="vi-VN" sz="2200" b="1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</a:endParaRPr>
              </a:p>
            </p:txBody>
          </p:sp>
        </mc:Choice>
        <mc:Fallback>
          <p:sp>
            <p:nvSpPr>
              <p:cNvPr id="51" name="Rounded Rectangle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41818" y="5252607"/>
                <a:ext cx="3491346" cy="685800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2" name="Straight Arrow Connector 51"/>
          <p:cNvCxnSpPr>
            <a:endCxn id="51" idx="1"/>
          </p:cNvCxnSpPr>
          <p:nvPr/>
        </p:nvCxnSpPr>
        <p:spPr bwMode="auto">
          <a:xfrm>
            <a:off x="5058641" y="5171209"/>
            <a:ext cx="483177" cy="424298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FFFFFF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714725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9"/>
          <p:cNvSpPr>
            <a:spLocks noChangeArrowheads="1"/>
          </p:cNvSpPr>
          <p:nvPr/>
        </p:nvSpPr>
        <p:spPr bwMode="auto">
          <a:xfrm>
            <a:off x="2819400" y="4267200"/>
            <a:ext cx="685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vi-VN" b="1">
                <a:solidFill>
                  <a:srgbClr val="002060"/>
                </a:solidFill>
                <a:latin typeface="Arial" panose="020B0604020202020204" pitchFamily="34" charset="0"/>
              </a:rPr>
              <a:t>45</a:t>
            </a:r>
          </a:p>
        </p:txBody>
      </p:sp>
      <p:sp>
        <p:nvSpPr>
          <p:cNvPr id="49" name="Rectangle 10"/>
          <p:cNvSpPr>
            <a:spLocks noChangeArrowheads="1"/>
          </p:cNvSpPr>
          <p:nvPr/>
        </p:nvSpPr>
        <p:spPr bwMode="auto">
          <a:xfrm>
            <a:off x="3011487" y="4953000"/>
            <a:ext cx="685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vi-VN" b="1">
                <a:solidFill>
                  <a:srgbClr val="002060"/>
                </a:solidFill>
                <a:latin typeface="Arial" panose="020B0604020202020204" pitchFamily="34" charset="0"/>
              </a:rPr>
              <a:t>26</a:t>
            </a:r>
          </a:p>
        </p:txBody>
      </p:sp>
      <p:sp>
        <p:nvSpPr>
          <p:cNvPr id="50" name="Rectangle 11"/>
          <p:cNvSpPr>
            <a:spLocks noChangeArrowheads="1"/>
          </p:cNvSpPr>
          <p:nvPr/>
        </p:nvSpPr>
        <p:spPr bwMode="auto">
          <a:xfrm>
            <a:off x="3925887" y="5562600"/>
            <a:ext cx="1295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vi-VN" b="1">
                <a:solidFill>
                  <a:srgbClr val="002060"/>
                </a:solidFill>
                <a:latin typeface="Arial" panose="020B0604020202020204" pitchFamily="34" charset="0"/>
              </a:rPr>
              <a:t>lớn hơn</a:t>
            </a:r>
          </a:p>
        </p:txBody>
      </p:sp>
      <p:sp>
        <p:nvSpPr>
          <p:cNvPr id="52" name="Rectangle 15"/>
          <p:cNvSpPr>
            <a:spLocks noChangeArrowheads="1"/>
          </p:cNvSpPr>
          <p:nvPr/>
        </p:nvSpPr>
        <p:spPr bwMode="auto">
          <a:xfrm>
            <a:off x="5526087" y="3581400"/>
            <a:ext cx="2133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vi-VN" sz="1600">
                <a:latin typeface="Arial" panose="020B0604020202020204" pitchFamily="34" charset="0"/>
              </a:rPr>
              <a:t>Hình B </a:t>
            </a:r>
          </a:p>
        </p:txBody>
      </p:sp>
      <p:sp>
        <p:nvSpPr>
          <p:cNvPr id="53" name="Rectangle 52"/>
          <p:cNvSpPr>
            <a:spLocks noChangeArrowheads="1"/>
          </p:cNvSpPr>
          <p:nvPr/>
        </p:nvSpPr>
        <p:spPr bwMode="auto">
          <a:xfrm>
            <a:off x="877887" y="4262438"/>
            <a:ext cx="6705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vi-VN" b="1">
                <a:solidFill>
                  <a:schemeClr val="accent2"/>
                </a:solidFill>
                <a:latin typeface="Arial" panose="020B0604020202020204" pitchFamily="34" charset="0"/>
              </a:rPr>
              <a:t>Hình A gồm .......... hình lập phương nhỏ </a:t>
            </a:r>
            <a:endParaRPr lang="en-US" altLang="vi-VN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54" name="Rectangle 53"/>
          <p:cNvSpPr>
            <a:spLocks noChangeArrowheads="1"/>
          </p:cNvSpPr>
          <p:nvPr/>
        </p:nvSpPr>
        <p:spPr bwMode="auto">
          <a:xfrm>
            <a:off x="877887" y="4953000"/>
            <a:ext cx="6705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vi-VN" b="1">
                <a:solidFill>
                  <a:schemeClr val="accent2"/>
                </a:solidFill>
                <a:latin typeface="Arial" panose="020B0604020202020204" pitchFamily="34" charset="0"/>
              </a:rPr>
              <a:t>Hình B gồm .............. hình lập phương nhỏ    </a:t>
            </a:r>
            <a:endParaRPr lang="en-US" altLang="vi-VN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55" name="Rectangle 54"/>
          <p:cNvSpPr>
            <a:spLocks noChangeArrowheads="1"/>
          </p:cNvSpPr>
          <p:nvPr/>
        </p:nvSpPr>
        <p:spPr bwMode="auto">
          <a:xfrm>
            <a:off x="904875" y="5648325"/>
            <a:ext cx="76692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vi-VN" b="1">
                <a:solidFill>
                  <a:schemeClr val="accent2"/>
                </a:solidFill>
                <a:latin typeface="Arial" panose="020B0604020202020204" pitchFamily="34" charset="0"/>
              </a:rPr>
              <a:t>Thể tích của hình A .................. thể tích của hình B</a:t>
            </a:r>
            <a:endParaRPr lang="en-US" altLang="vi-VN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56" name="Rectangle 14"/>
          <p:cNvSpPr>
            <a:spLocks noChangeArrowheads="1"/>
          </p:cNvSpPr>
          <p:nvPr/>
        </p:nvSpPr>
        <p:spPr bwMode="auto">
          <a:xfrm>
            <a:off x="1411287" y="3657600"/>
            <a:ext cx="2133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vi-VN" sz="1600">
                <a:latin typeface="Arial" panose="020B0604020202020204" pitchFamily="34" charset="0"/>
              </a:rPr>
              <a:t>Hình A </a:t>
            </a:r>
          </a:p>
        </p:txBody>
      </p:sp>
      <p:grpSp>
        <p:nvGrpSpPr>
          <p:cNvPr id="2060" name="Group 146"/>
          <p:cNvGrpSpPr>
            <a:grpSpLocks/>
          </p:cNvGrpSpPr>
          <p:nvPr/>
        </p:nvGrpSpPr>
        <p:grpSpPr bwMode="auto">
          <a:xfrm>
            <a:off x="5832475" y="2825750"/>
            <a:ext cx="1585912" cy="809625"/>
            <a:chOff x="3081" y="2016"/>
            <a:chExt cx="999" cy="510"/>
          </a:xfrm>
        </p:grpSpPr>
        <p:sp>
          <p:nvSpPr>
            <p:cNvPr id="3157" name="AutoShape 27"/>
            <p:cNvSpPr>
              <a:spLocks noChangeArrowheads="1"/>
            </p:cNvSpPr>
            <p:nvPr/>
          </p:nvSpPr>
          <p:spPr bwMode="auto">
            <a:xfrm>
              <a:off x="3264" y="2016"/>
              <a:ext cx="336" cy="336"/>
            </a:xfrm>
            <a:prstGeom prst="cube">
              <a:avLst>
                <a:gd name="adj" fmla="val 25000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3158" name="AutoShape 28"/>
            <p:cNvSpPr>
              <a:spLocks noChangeArrowheads="1"/>
            </p:cNvSpPr>
            <p:nvPr/>
          </p:nvSpPr>
          <p:spPr bwMode="auto">
            <a:xfrm>
              <a:off x="3504" y="2016"/>
              <a:ext cx="336" cy="336"/>
            </a:xfrm>
            <a:prstGeom prst="cube">
              <a:avLst>
                <a:gd name="adj" fmla="val 25000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3159" name="AutoShape 29"/>
            <p:cNvSpPr>
              <a:spLocks noChangeArrowheads="1"/>
            </p:cNvSpPr>
            <p:nvPr/>
          </p:nvSpPr>
          <p:spPr bwMode="auto">
            <a:xfrm>
              <a:off x="3744" y="2016"/>
              <a:ext cx="336" cy="336"/>
            </a:xfrm>
            <a:prstGeom prst="cube">
              <a:avLst>
                <a:gd name="adj" fmla="val 25000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3160" name="AutoShape 30"/>
            <p:cNvSpPr>
              <a:spLocks noChangeArrowheads="1"/>
            </p:cNvSpPr>
            <p:nvPr/>
          </p:nvSpPr>
          <p:spPr bwMode="auto">
            <a:xfrm>
              <a:off x="3168" y="2112"/>
              <a:ext cx="336" cy="336"/>
            </a:xfrm>
            <a:prstGeom prst="cube">
              <a:avLst>
                <a:gd name="adj" fmla="val 25000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3161" name="AutoShape 31"/>
            <p:cNvSpPr>
              <a:spLocks noChangeArrowheads="1"/>
            </p:cNvSpPr>
            <p:nvPr/>
          </p:nvSpPr>
          <p:spPr bwMode="auto">
            <a:xfrm>
              <a:off x="3177" y="2103"/>
              <a:ext cx="336" cy="336"/>
            </a:xfrm>
            <a:prstGeom prst="cube">
              <a:avLst>
                <a:gd name="adj" fmla="val 25000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3162" name="AutoShape 32"/>
            <p:cNvSpPr>
              <a:spLocks noChangeArrowheads="1"/>
            </p:cNvSpPr>
            <p:nvPr/>
          </p:nvSpPr>
          <p:spPr bwMode="auto">
            <a:xfrm>
              <a:off x="3417" y="2103"/>
              <a:ext cx="336" cy="336"/>
            </a:xfrm>
            <a:prstGeom prst="cube">
              <a:avLst>
                <a:gd name="adj" fmla="val 25000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3163" name="AutoShape 33"/>
            <p:cNvSpPr>
              <a:spLocks noChangeArrowheads="1"/>
            </p:cNvSpPr>
            <p:nvPr/>
          </p:nvSpPr>
          <p:spPr bwMode="auto">
            <a:xfrm>
              <a:off x="3657" y="2103"/>
              <a:ext cx="336" cy="336"/>
            </a:xfrm>
            <a:prstGeom prst="cube">
              <a:avLst>
                <a:gd name="adj" fmla="val 25000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3164" name="AutoShape 34"/>
            <p:cNvSpPr>
              <a:spLocks noChangeArrowheads="1"/>
            </p:cNvSpPr>
            <p:nvPr/>
          </p:nvSpPr>
          <p:spPr bwMode="auto">
            <a:xfrm>
              <a:off x="3081" y="2190"/>
              <a:ext cx="336" cy="336"/>
            </a:xfrm>
            <a:prstGeom prst="cube">
              <a:avLst>
                <a:gd name="adj" fmla="val 25000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3165" name="AutoShape 43"/>
            <p:cNvSpPr>
              <a:spLocks noChangeArrowheads="1"/>
            </p:cNvSpPr>
            <p:nvPr/>
          </p:nvSpPr>
          <p:spPr bwMode="auto">
            <a:xfrm>
              <a:off x="3330" y="2190"/>
              <a:ext cx="336" cy="336"/>
            </a:xfrm>
            <a:prstGeom prst="cube">
              <a:avLst>
                <a:gd name="adj" fmla="val 25000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3166" name="AutoShape 45"/>
            <p:cNvSpPr>
              <a:spLocks noChangeArrowheads="1"/>
            </p:cNvSpPr>
            <p:nvPr/>
          </p:nvSpPr>
          <p:spPr bwMode="auto">
            <a:xfrm>
              <a:off x="3570" y="2187"/>
              <a:ext cx="336" cy="336"/>
            </a:xfrm>
            <a:prstGeom prst="cube">
              <a:avLst>
                <a:gd name="adj" fmla="val 25000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vi-VN" altLang="vi-VN"/>
            </a:p>
          </p:txBody>
        </p:sp>
      </p:grpSp>
      <p:grpSp>
        <p:nvGrpSpPr>
          <p:cNvPr id="2061" name="Group 111"/>
          <p:cNvGrpSpPr>
            <a:grpSpLocks/>
          </p:cNvGrpSpPr>
          <p:nvPr/>
        </p:nvGrpSpPr>
        <p:grpSpPr bwMode="auto">
          <a:xfrm>
            <a:off x="1339850" y="2868613"/>
            <a:ext cx="2357437" cy="795337"/>
            <a:chOff x="894" y="1140"/>
            <a:chExt cx="1485" cy="501"/>
          </a:xfrm>
        </p:grpSpPr>
        <p:sp>
          <p:nvSpPr>
            <p:cNvPr id="3141" name="AutoShape 48"/>
            <p:cNvSpPr>
              <a:spLocks noChangeArrowheads="1"/>
            </p:cNvSpPr>
            <p:nvPr/>
          </p:nvSpPr>
          <p:spPr bwMode="auto">
            <a:xfrm>
              <a:off x="1056" y="1140"/>
              <a:ext cx="336" cy="336"/>
            </a:xfrm>
            <a:prstGeom prst="cube">
              <a:avLst>
                <a:gd name="adj" fmla="val 25000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3142" name="AutoShape 49"/>
            <p:cNvSpPr>
              <a:spLocks noChangeArrowheads="1"/>
            </p:cNvSpPr>
            <p:nvPr/>
          </p:nvSpPr>
          <p:spPr bwMode="auto">
            <a:xfrm>
              <a:off x="1296" y="1140"/>
              <a:ext cx="336" cy="336"/>
            </a:xfrm>
            <a:prstGeom prst="cube">
              <a:avLst>
                <a:gd name="adj" fmla="val 25000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3143" name="AutoShape 50"/>
            <p:cNvSpPr>
              <a:spLocks noChangeArrowheads="1"/>
            </p:cNvSpPr>
            <p:nvPr/>
          </p:nvSpPr>
          <p:spPr bwMode="auto">
            <a:xfrm>
              <a:off x="1545" y="1140"/>
              <a:ext cx="336" cy="336"/>
            </a:xfrm>
            <a:prstGeom prst="cube">
              <a:avLst>
                <a:gd name="adj" fmla="val 25000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3144" name="AutoShape 51"/>
            <p:cNvSpPr>
              <a:spLocks noChangeArrowheads="1"/>
            </p:cNvSpPr>
            <p:nvPr/>
          </p:nvSpPr>
          <p:spPr bwMode="auto">
            <a:xfrm>
              <a:off x="1794" y="1140"/>
              <a:ext cx="336" cy="336"/>
            </a:xfrm>
            <a:prstGeom prst="cube">
              <a:avLst>
                <a:gd name="adj" fmla="val 25000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3145" name="AutoShape 73"/>
            <p:cNvSpPr>
              <a:spLocks noChangeArrowheads="1"/>
            </p:cNvSpPr>
            <p:nvPr/>
          </p:nvSpPr>
          <p:spPr bwMode="auto">
            <a:xfrm>
              <a:off x="2043" y="1140"/>
              <a:ext cx="336" cy="336"/>
            </a:xfrm>
            <a:prstGeom prst="cube">
              <a:avLst>
                <a:gd name="adj" fmla="val 25000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3146" name="AutoShape 99"/>
            <p:cNvSpPr>
              <a:spLocks noChangeArrowheads="1"/>
            </p:cNvSpPr>
            <p:nvPr/>
          </p:nvSpPr>
          <p:spPr bwMode="auto">
            <a:xfrm>
              <a:off x="978" y="1218"/>
              <a:ext cx="336" cy="336"/>
            </a:xfrm>
            <a:prstGeom prst="cube">
              <a:avLst>
                <a:gd name="adj" fmla="val 25000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3147" name="AutoShape 100"/>
            <p:cNvSpPr>
              <a:spLocks noChangeArrowheads="1"/>
            </p:cNvSpPr>
            <p:nvPr/>
          </p:nvSpPr>
          <p:spPr bwMode="auto">
            <a:xfrm>
              <a:off x="1218" y="1218"/>
              <a:ext cx="336" cy="336"/>
            </a:xfrm>
            <a:prstGeom prst="cube">
              <a:avLst>
                <a:gd name="adj" fmla="val 25000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3148" name="AutoShape 101"/>
            <p:cNvSpPr>
              <a:spLocks noChangeArrowheads="1"/>
            </p:cNvSpPr>
            <p:nvPr/>
          </p:nvSpPr>
          <p:spPr bwMode="auto">
            <a:xfrm>
              <a:off x="1467" y="1218"/>
              <a:ext cx="336" cy="336"/>
            </a:xfrm>
            <a:prstGeom prst="cube">
              <a:avLst>
                <a:gd name="adj" fmla="val 25000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3149" name="AutoShape 102"/>
            <p:cNvSpPr>
              <a:spLocks noChangeArrowheads="1"/>
            </p:cNvSpPr>
            <p:nvPr/>
          </p:nvSpPr>
          <p:spPr bwMode="auto">
            <a:xfrm>
              <a:off x="1716" y="1218"/>
              <a:ext cx="336" cy="336"/>
            </a:xfrm>
            <a:prstGeom prst="cube">
              <a:avLst>
                <a:gd name="adj" fmla="val 25000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3150" name="AutoShape 103"/>
            <p:cNvSpPr>
              <a:spLocks noChangeArrowheads="1"/>
            </p:cNvSpPr>
            <p:nvPr/>
          </p:nvSpPr>
          <p:spPr bwMode="auto">
            <a:xfrm>
              <a:off x="1965" y="1218"/>
              <a:ext cx="336" cy="336"/>
            </a:xfrm>
            <a:prstGeom prst="cube">
              <a:avLst>
                <a:gd name="adj" fmla="val 25000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vi-VN" altLang="vi-VN"/>
            </a:p>
          </p:txBody>
        </p:sp>
        <p:grpSp>
          <p:nvGrpSpPr>
            <p:cNvPr id="3151" name="Group 110"/>
            <p:cNvGrpSpPr>
              <a:grpSpLocks/>
            </p:cNvGrpSpPr>
            <p:nvPr/>
          </p:nvGrpSpPr>
          <p:grpSpPr bwMode="auto">
            <a:xfrm>
              <a:off x="894" y="1305"/>
              <a:ext cx="1323" cy="336"/>
              <a:chOff x="1074" y="1314"/>
              <a:chExt cx="1323" cy="336"/>
            </a:xfrm>
          </p:grpSpPr>
          <p:sp>
            <p:nvSpPr>
              <p:cNvPr id="3152" name="AutoShape 105"/>
              <p:cNvSpPr>
                <a:spLocks noChangeArrowheads="1"/>
              </p:cNvSpPr>
              <p:nvPr/>
            </p:nvSpPr>
            <p:spPr bwMode="auto">
              <a:xfrm>
                <a:off x="1074" y="1314"/>
                <a:ext cx="336" cy="336"/>
              </a:xfrm>
              <a:prstGeom prst="cube">
                <a:avLst>
                  <a:gd name="adj" fmla="val 25000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3153" name="AutoShape 106"/>
              <p:cNvSpPr>
                <a:spLocks noChangeArrowheads="1"/>
              </p:cNvSpPr>
              <p:nvPr/>
            </p:nvSpPr>
            <p:spPr bwMode="auto">
              <a:xfrm>
                <a:off x="1314" y="1314"/>
                <a:ext cx="336" cy="336"/>
              </a:xfrm>
              <a:prstGeom prst="cube">
                <a:avLst>
                  <a:gd name="adj" fmla="val 25000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3154" name="AutoShape 107"/>
              <p:cNvSpPr>
                <a:spLocks noChangeArrowheads="1"/>
              </p:cNvSpPr>
              <p:nvPr/>
            </p:nvSpPr>
            <p:spPr bwMode="auto">
              <a:xfrm>
                <a:off x="1563" y="1314"/>
                <a:ext cx="336" cy="336"/>
              </a:xfrm>
              <a:prstGeom prst="cube">
                <a:avLst>
                  <a:gd name="adj" fmla="val 25000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3155" name="AutoShape 108"/>
              <p:cNvSpPr>
                <a:spLocks noChangeArrowheads="1"/>
              </p:cNvSpPr>
              <p:nvPr/>
            </p:nvSpPr>
            <p:spPr bwMode="auto">
              <a:xfrm>
                <a:off x="1812" y="1314"/>
                <a:ext cx="336" cy="336"/>
              </a:xfrm>
              <a:prstGeom prst="cube">
                <a:avLst>
                  <a:gd name="adj" fmla="val 25000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3156" name="AutoShape 109"/>
              <p:cNvSpPr>
                <a:spLocks noChangeArrowheads="1"/>
              </p:cNvSpPr>
              <p:nvPr/>
            </p:nvSpPr>
            <p:spPr bwMode="auto">
              <a:xfrm>
                <a:off x="2061" y="1314"/>
                <a:ext cx="336" cy="336"/>
              </a:xfrm>
              <a:prstGeom prst="cube">
                <a:avLst>
                  <a:gd name="adj" fmla="val 25000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vi-VN" altLang="vi-VN"/>
              </a:p>
            </p:txBody>
          </p:sp>
        </p:grpSp>
      </p:grpSp>
      <p:grpSp>
        <p:nvGrpSpPr>
          <p:cNvPr id="2062" name="Group 112"/>
          <p:cNvGrpSpPr>
            <a:grpSpLocks/>
          </p:cNvGrpSpPr>
          <p:nvPr/>
        </p:nvGrpSpPr>
        <p:grpSpPr bwMode="auto">
          <a:xfrm>
            <a:off x="1335087" y="2473325"/>
            <a:ext cx="2357438" cy="795338"/>
            <a:chOff x="894" y="1140"/>
            <a:chExt cx="1485" cy="501"/>
          </a:xfrm>
        </p:grpSpPr>
        <p:sp>
          <p:nvSpPr>
            <p:cNvPr id="3125" name="AutoShape 113"/>
            <p:cNvSpPr>
              <a:spLocks noChangeArrowheads="1"/>
            </p:cNvSpPr>
            <p:nvPr/>
          </p:nvSpPr>
          <p:spPr bwMode="auto">
            <a:xfrm>
              <a:off x="1056" y="1140"/>
              <a:ext cx="336" cy="336"/>
            </a:xfrm>
            <a:prstGeom prst="cube">
              <a:avLst>
                <a:gd name="adj" fmla="val 25000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3126" name="AutoShape 114"/>
            <p:cNvSpPr>
              <a:spLocks noChangeArrowheads="1"/>
            </p:cNvSpPr>
            <p:nvPr/>
          </p:nvSpPr>
          <p:spPr bwMode="auto">
            <a:xfrm>
              <a:off x="1296" y="1140"/>
              <a:ext cx="336" cy="336"/>
            </a:xfrm>
            <a:prstGeom prst="cube">
              <a:avLst>
                <a:gd name="adj" fmla="val 25000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3127" name="AutoShape 115"/>
            <p:cNvSpPr>
              <a:spLocks noChangeArrowheads="1"/>
            </p:cNvSpPr>
            <p:nvPr/>
          </p:nvSpPr>
          <p:spPr bwMode="auto">
            <a:xfrm>
              <a:off x="1545" y="1140"/>
              <a:ext cx="336" cy="336"/>
            </a:xfrm>
            <a:prstGeom prst="cube">
              <a:avLst>
                <a:gd name="adj" fmla="val 25000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3128" name="AutoShape 116"/>
            <p:cNvSpPr>
              <a:spLocks noChangeArrowheads="1"/>
            </p:cNvSpPr>
            <p:nvPr/>
          </p:nvSpPr>
          <p:spPr bwMode="auto">
            <a:xfrm>
              <a:off x="1794" y="1140"/>
              <a:ext cx="336" cy="336"/>
            </a:xfrm>
            <a:prstGeom prst="cube">
              <a:avLst>
                <a:gd name="adj" fmla="val 25000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3129" name="AutoShape 117"/>
            <p:cNvSpPr>
              <a:spLocks noChangeArrowheads="1"/>
            </p:cNvSpPr>
            <p:nvPr/>
          </p:nvSpPr>
          <p:spPr bwMode="auto">
            <a:xfrm>
              <a:off x="2043" y="1140"/>
              <a:ext cx="336" cy="336"/>
            </a:xfrm>
            <a:prstGeom prst="cube">
              <a:avLst>
                <a:gd name="adj" fmla="val 25000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3130" name="AutoShape 118"/>
            <p:cNvSpPr>
              <a:spLocks noChangeArrowheads="1"/>
            </p:cNvSpPr>
            <p:nvPr/>
          </p:nvSpPr>
          <p:spPr bwMode="auto">
            <a:xfrm>
              <a:off x="978" y="1218"/>
              <a:ext cx="336" cy="336"/>
            </a:xfrm>
            <a:prstGeom prst="cube">
              <a:avLst>
                <a:gd name="adj" fmla="val 25000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3131" name="AutoShape 119"/>
            <p:cNvSpPr>
              <a:spLocks noChangeArrowheads="1"/>
            </p:cNvSpPr>
            <p:nvPr/>
          </p:nvSpPr>
          <p:spPr bwMode="auto">
            <a:xfrm>
              <a:off x="1218" y="1218"/>
              <a:ext cx="336" cy="336"/>
            </a:xfrm>
            <a:prstGeom prst="cube">
              <a:avLst>
                <a:gd name="adj" fmla="val 25000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3132" name="AutoShape 120"/>
            <p:cNvSpPr>
              <a:spLocks noChangeArrowheads="1"/>
            </p:cNvSpPr>
            <p:nvPr/>
          </p:nvSpPr>
          <p:spPr bwMode="auto">
            <a:xfrm>
              <a:off x="1467" y="1218"/>
              <a:ext cx="336" cy="336"/>
            </a:xfrm>
            <a:prstGeom prst="cube">
              <a:avLst>
                <a:gd name="adj" fmla="val 25000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3133" name="AutoShape 121"/>
            <p:cNvSpPr>
              <a:spLocks noChangeArrowheads="1"/>
            </p:cNvSpPr>
            <p:nvPr/>
          </p:nvSpPr>
          <p:spPr bwMode="auto">
            <a:xfrm>
              <a:off x="1716" y="1218"/>
              <a:ext cx="336" cy="336"/>
            </a:xfrm>
            <a:prstGeom prst="cube">
              <a:avLst>
                <a:gd name="adj" fmla="val 25000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3134" name="AutoShape 122"/>
            <p:cNvSpPr>
              <a:spLocks noChangeArrowheads="1"/>
            </p:cNvSpPr>
            <p:nvPr/>
          </p:nvSpPr>
          <p:spPr bwMode="auto">
            <a:xfrm>
              <a:off x="1965" y="1218"/>
              <a:ext cx="336" cy="336"/>
            </a:xfrm>
            <a:prstGeom prst="cube">
              <a:avLst>
                <a:gd name="adj" fmla="val 25000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vi-VN" altLang="vi-VN"/>
            </a:p>
          </p:txBody>
        </p:sp>
        <p:grpSp>
          <p:nvGrpSpPr>
            <p:cNvPr id="3135" name="Group 123"/>
            <p:cNvGrpSpPr>
              <a:grpSpLocks/>
            </p:cNvGrpSpPr>
            <p:nvPr/>
          </p:nvGrpSpPr>
          <p:grpSpPr bwMode="auto">
            <a:xfrm>
              <a:off x="894" y="1305"/>
              <a:ext cx="1323" cy="336"/>
              <a:chOff x="1074" y="1314"/>
              <a:chExt cx="1323" cy="336"/>
            </a:xfrm>
          </p:grpSpPr>
          <p:sp>
            <p:nvSpPr>
              <p:cNvPr id="3136" name="AutoShape 124"/>
              <p:cNvSpPr>
                <a:spLocks noChangeArrowheads="1"/>
              </p:cNvSpPr>
              <p:nvPr/>
            </p:nvSpPr>
            <p:spPr bwMode="auto">
              <a:xfrm>
                <a:off x="1074" y="1314"/>
                <a:ext cx="336" cy="336"/>
              </a:xfrm>
              <a:prstGeom prst="cube">
                <a:avLst>
                  <a:gd name="adj" fmla="val 25000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3137" name="AutoShape 125"/>
              <p:cNvSpPr>
                <a:spLocks noChangeArrowheads="1"/>
              </p:cNvSpPr>
              <p:nvPr/>
            </p:nvSpPr>
            <p:spPr bwMode="auto">
              <a:xfrm>
                <a:off x="1314" y="1314"/>
                <a:ext cx="336" cy="336"/>
              </a:xfrm>
              <a:prstGeom prst="cube">
                <a:avLst>
                  <a:gd name="adj" fmla="val 25000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3138" name="AutoShape 126"/>
              <p:cNvSpPr>
                <a:spLocks noChangeArrowheads="1"/>
              </p:cNvSpPr>
              <p:nvPr/>
            </p:nvSpPr>
            <p:spPr bwMode="auto">
              <a:xfrm>
                <a:off x="1563" y="1314"/>
                <a:ext cx="336" cy="336"/>
              </a:xfrm>
              <a:prstGeom prst="cube">
                <a:avLst>
                  <a:gd name="adj" fmla="val 25000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3139" name="AutoShape 127"/>
              <p:cNvSpPr>
                <a:spLocks noChangeArrowheads="1"/>
              </p:cNvSpPr>
              <p:nvPr/>
            </p:nvSpPr>
            <p:spPr bwMode="auto">
              <a:xfrm>
                <a:off x="1812" y="1314"/>
                <a:ext cx="336" cy="336"/>
              </a:xfrm>
              <a:prstGeom prst="cube">
                <a:avLst>
                  <a:gd name="adj" fmla="val 25000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3140" name="AutoShape 128"/>
              <p:cNvSpPr>
                <a:spLocks noChangeArrowheads="1"/>
              </p:cNvSpPr>
              <p:nvPr/>
            </p:nvSpPr>
            <p:spPr bwMode="auto">
              <a:xfrm>
                <a:off x="2061" y="1314"/>
                <a:ext cx="336" cy="336"/>
              </a:xfrm>
              <a:prstGeom prst="cube">
                <a:avLst>
                  <a:gd name="adj" fmla="val 25000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vi-VN" altLang="vi-VN"/>
              </a:p>
            </p:txBody>
          </p:sp>
        </p:grpSp>
      </p:grpSp>
      <p:grpSp>
        <p:nvGrpSpPr>
          <p:cNvPr id="2063" name="Group 129"/>
          <p:cNvGrpSpPr>
            <a:grpSpLocks/>
          </p:cNvGrpSpPr>
          <p:nvPr/>
        </p:nvGrpSpPr>
        <p:grpSpPr bwMode="auto">
          <a:xfrm>
            <a:off x="1335087" y="2073275"/>
            <a:ext cx="2357438" cy="795338"/>
            <a:chOff x="894" y="1140"/>
            <a:chExt cx="1485" cy="501"/>
          </a:xfrm>
        </p:grpSpPr>
        <p:sp>
          <p:nvSpPr>
            <p:cNvPr id="3109" name="AutoShape 130"/>
            <p:cNvSpPr>
              <a:spLocks noChangeArrowheads="1"/>
            </p:cNvSpPr>
            <p:nvPr/>
          </p:nvSpPr>
          <p:spPr bwMode="auto">
            <a:xfrm>
              <a:off x="1056" y="1140"/>
              <a:ext cx="336" cy="336"/>
            </a:xfrm>
            <a:prstGeom prst="cube">
              <a:avLst>
                <a:gd name="adj" fmla="val 25000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3110" name="AutoShape 131"/>
            <p:cNvSpPr>
              <a:spLocks noChangeArrowheads="1"/>
            </p:cNvSpPr>
            <p:nvPr/>
          </p:nvSpPr>
          <p:spPr bwMode="auto">
            <a:xfrm>
              <a:off x="1296" y="1140"/>
              <a:ext cx="336" cy="336"/>
            </a:xfrm>
            <a:prstGeom prst="cube">
              <a:avLst>
                <a:gd name="adj" fmla="val 25000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3111" name="AutoShape 132"/>
            <p:cNvSpPr>
              <a:spLocks noChangeArrowheads="1"/>
            </p:cNvSpPr>
            <p:nvPr/>
          </p:nvSpPr>
          <p:spPr bwMode="auto">
            <a:xfrm>
              <a:off x="1545" y="1140"/>
              <a:ext cx="336" cy="336"/>
            </a:xfrm>
            <a:prstGeom prst="cube">
              <a:avLst>
                <a:gd name="adj" fmla="val 25000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3112" name="AutoShape 133"/>
            <p:cNvSpPr>
              <a:spLocks noChangeArrowheads="1"/>
            </p:cNvSpPr>
            <p:nvPr/>
          </p:nvSpPr>
          <p:spPr bwMode="auto">
            <a:xfrm>
              <a:off x="1794" y="1140"/>
              <a:ext cx="336" cy="336"/>
            </a:xfrm>
            <a:prstGeom prst="cube">
              <a:avLst>
                <a:gd name="adj" fmla="val 25000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3113" name="AutoShape 134"/>
            <p:cNvSpPr>
              <a:spLocks noChangeArrowheads="1"/>
            </p:cNvSpPr>
            <p:nvPr/>
          </p:nvSpPr>
          <p:spPr bwMode="auto">
            <a:xfrm>
              <a:off x="2043" y="1140"/>
              <a:ext cx="336" cy="336"/>
            </a:xfrm>
            <a:prstGeom prst="cube">
              <a:avLst>
                <a:gd name="adj" fmla="val 25000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3114" name="AutoShape 135"/>
            <p:cNvSpPr>
              <a:spLocks noChangeArrowheads="1"/>
            </p:cNvSpPr>
            <p:nvPr/>
          </p:nvSpPr>
          <p:spPr bwMode="auto">
            <a:xfrm>
              <a:off x="978" y="1218"/>
              <a:ext cx="336" cy="336"/>
            </a:xfrm>
            <a:prstGeom prst="cube">
              <a:avLst>
                <a:gd name="adj" fmla="val 25000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3115" name="AutoShape 136"/>
            <p:cNvSpPr>
              <a:spLocks noChangeArrowheads="1"/>
            </p:cNvSpPr>
            <p:nvPr/>
          </p:nvSpPr>
          <p:spPr bwMode="auto">
            <a:xfrm>
              <a:off x="1218" y="1218"/>
              <a:ext cx="336" cy="336"/>
            </a:xfrm>
            <a:prstGeom prst="cube">
              <a:avLst>
                <a:gd name="adj" fmla="val 25000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3116" name="AutoShape 137"/>
            <p:cNvSpPr>
              <a:spLocks noChangeArrowheads="1"/>
            </p:cNvSpPr>
            <p:nvPr/>
          </p:nvSpPr>
          <p:spPr bwMode="auto">
            <a:xfrm>
              <a:off x="1467" y="1218"/>
              <a:ext cx="336" cy="336"/>
            </a:xfrm>
            <a:prstGeom prst="cube">
              <a:avLst>
                <a:gd name="adj" fmla="val 25000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3117" name="AutoShape 138"/>
            <p:cNvSpPr>
              <a:spLocks noChangeArrowheads="1"/>
            </p:cNvSpPr>
            <p:nvPr/>
          </p:nvSpPr>
          <p:spPr bwMode="auto">
            <a:xfrm>
              <a:off x="1716" y="1218"/>
              <a:ext cx="336" cy="336"/>
            </a:xfrm>
            <a:prstGeom prst="cube">
              <a:avLst>
                <a:gd name="adj" fmla="val 25000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3118" name="AutoShape 139"/>
            <p:cNvSpPr>
              <a:spLocks noChangeArrowheads="1"/>
            </p:cNvSpPr>
            <p:nvPr/>
          </p:nvSpPr>
          <p:spPr bwMode="auto">
            <a:xfrm>
              <a:off x="1965" y="1218"/>
              <a:ext cx="336" cy="336"/>
            </a:xfrm>
            <a:prstGeom prst="cube">
              <a:avLst>
                <a:gd name="adj" fmla="val 25000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vi-VN" altLang="vi-VN"/>
            </a:p>
          </p:txBody>
        </p:sp>
        <p:grpSp>
          <p:nvGrpSpPr>
            <p:cNvPr id="3119" name="Group 140"/>
            <p:cNvGrpSpPr>
              <a:grpSpLocks/>
            </p:cNvGrpSpPr>
            <p:nvPr/>
          </p:nvGrpSpPr>
          <p:grpSpPr bwMode="auto">
            <a:xfrm>
              <a:off x="894" y="1305"/>
              <a:ext cx="1323" cy="336"/>
              <a:chOff x="1074" y="1314"/>
              <a:chExt cx="1323" cy="336"/>
            </a:xfrm>
          </p:grpSpPr>
          <p:sp>
            <p:nvSpPr>
              <p:cNvPr id="3120" name="AutoShape 141"/>
              <p:cNvSpPr>
                <a:spLocks noChangeArrowheads="1"/>
              </p:cNvSpPr>
              <p:nvPr/>
            </p:nvSpPr>
            <p:spPr bwMode="auto">
              <a:xfrm>
                <a:off x="1074" y="1314"/>
                <a:ext cx="336" cy="336"/>
              </a:xfrm>
              <a:prstGeom prst="cube">
                <a:avLst>
                  <a:gd name="adj" fmla="val 25000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3121" name="AutoShape 142"/>
              <p:cNvSpPr>
                <a:spLocks noChangeArrowheads="1"/>
              </p:cNvSpPr>
              <p:nvPr/>
            </p:nvSpPr>
            <p:spPr bwMode="auto">
              <a:xfrm>
                <a:off x="1314" y="1314"/>
                <a:ext cx="336" cy="336"/>
              </a:xfrm>
              <a:prstGeom prst="cube">
                <a:avLst>
                  <a:gd name="adj" fmla="val 25000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3122" name="AutoShape 143"/>
              <p:cNvSpPr>
                <a:spLocks noChangeArrowheads="1"/>
              </p:cNvSpPr>
              <p:nvPr/>
            </p:nvSpPr>
            <p:spPr bwMode="auto">
              <a:xfrm>
                <a:off x="1563" y="1314"/>
                <a:ext cx="336" cy="336"/>
              </a:xfrm>
              <a:prstGeom prst="cube">
                <a:avLst>
                  <a:gd name="adj" fmla="val 25000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3123" name="AutoShape 144"/>
              <p:cNvSpPr>
                <a:spLocks noChangeArrowheads="1"/>
              </p:cNvSpPr>
              <p:nvPr/>
            </p:nvSpPr>
            <p:spPr bwMode="auto">
              <a:xfrm>
                <a:off x="1812" y="1314"/>
                <a:ext cx="336" cy="336"/>
              </a:xfrm>
              <a:prstGeom prst="cube">
                <a:avLst>
                  <a:gd name="adj" fmla="val 25000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3124" name="AutoShape 145"/>
              <p:cNvSpPr>
                <a:spLocks noChangeArrowheads="1"/>
              </p:cNvSpPr>
              <p:nvPr/>
            </p:nvSpPr>
            <p:spPr bwMode="auto">
              <a:xfrm>
                <a:off x="2061" y="1314"/>
                <a:ext cx="336" cy="336"/>
              </a:xfrm>
              <a:prstGeom prst="cube">
                <a:avLst>
                  <a:gd name="adj" fmla="val 25000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vi-VN" altLang="vi-VN"/>
              </a:p>
            </p:txBody>
          </p:sp>
        </p:grpSp>
      </p:grpSp>
      <p:grpSp>
        <p:nvGrpSpPr>
          <p:cNvPr id="2064" name="Group 147"/>
          <p:cNvGrpSpPr>
            <a:grpSpLocks/>
          </p:cNvGrpSpPr>
          <p:nvPr/>
        </p:nvGrpSpPr>
        <p:grpSpPr bwMode="auto">
          <a:xfrm>
            <a:off x="5832475" y="2487613"/>
            <a:ext cx="1585912" cy="809625"/>
            <a:chOff x="3081" y="2016"/>
            <a:chExt cx="999" cy="510"/>
          </a:xfrm>
        </p:grpSpPr>
        <p:sp>
          <p:nvSpPr>
            <p:cNvPr id="3099" name="AutoShape 148"/>
            <p:cNvSpPr>
              <a:spLocks noChangeArrowheads="1"/>
            </p:cNvSpPr>
            <p:nvPr/>
          </p:nvSpPr>
          <p:spPr bwMode="auto">
            <a:xfrm>
              <a:off x="3264" y="2016"/>
              <a:ext cx="336" cy="336"/>
            </a:xfrm>
            <a:prstGeom prst="cube">
              <a:avLst>
                <a:gd name="adj" fmla="val 25000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3100" name="AutoShape 149"/>
            <p:cNvSpPr>
              <a:spLocks noChangeArrowheads="1"/>
            </p:cNvSpPr>
            <p:nvPr/>
          </p:nvSpPr>
          <p:spPr bwMode="auto">
            <a:xfrm>
              <a:off x="3504" y="2016"/>
              <a:ext cx="336" cy="336"/>
            </a:xfrm>
            <a:prstGeom prst="cube">
              <a:avLst>
                <a:gd name="adj" fmla="val 25000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3101" name="AutoShape 150"/>
            <p:cNvSpPr>
              <a:spLocks noChangeArrowheads="1"/>
            </p:cNvSpPr>
            <p:nvPr/>
          </p:nvSpPr>
          <p:spPr bwMode="auto">
            <a:xfrm>
              <a:off x="3744" y="2016"/>
              <a:ext cx="336" cy="336"/>
            </a:xfrm>
            <a:prstGeom prst="cube">
              <a:avLst>
                <a:gd name="adj" fmla="val 25000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3102" name="AutoShape 151"/>
            <p:cNvSpPr>
              <a:spLocks noChangeArrowheads="1"/>
            </p:cNvSpPr>
            <p:nvPr/>
          </p:nvSpPr>
          <p:spPr bwMode="auto">
            <a:xfrm>
              <a:off x="3168" y="2112"/>
              <a:ext cx="336" cy="336"/>
            </a:xfrm>
            <a:prstGeom prst="cube">
              <a:avLst>
                <a:gd name="adj" fmla="val 25000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3103" name="AutoShape 152"/>
            <p:cNvSpPr>
              <a:spLocks noChangeArrowheads="1"/>
            </p:cNvSpPr>
            <p:nvPr/>
          </p:nvSpPr>
          <p:spPr bwMode="auto">
            <a:xfrm>
              <a:off x="3177" y="2103"/>
              <a:ext cx="336" cy="336"/>
            </a:xfrm>
            <a:prstGeom prst="cube">
              <a:avLst>
                <a:gd name="adj" fmla="val 25000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3104" name="AutoShape 153"/>
            <p:cNvSpPr>
              <a:spLocks noChangeArrowheads="1"/>
            </p:cNvSpPr>
            <p:nvPr/>
          </p:nvSpPr>
          <p:spPr bwMode="auto">
            <a:xfrm>
              <a:off x="3417" y="2103"/>
              <a:ext cx="336" cy="336"/>
            </a:xfrm>
            <a:prstGeom prst="cube">
              <a:avLst>
                <a:gd name="adj" fmla="val 25000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3105" name="AutoShape 154"/>
            <p:cNvSpPr>
              <a:spLocks noChangeArrowheads="1"/>
            </p:cNvSpPr>
            <p:nvPr/>
          </p:nvSpPr>
          <p:spPr bwMode="auto">
            <a:xfrm>
              <a:off x="3657" y="2103"/>
              <a:ext cx="336" cy="336"/>
            </a:xfrm>
            <a:prstGeom prst="cube">
              <a:avLst>
                <a:gd name="adj" fmla="val 25000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3106" name="AutoShape 155"/>
            <p:cNvSpPr>
              <a:spLocks noChangeArrowheads="1"/>
            </p:cNvSpPr>
            <p:nvPr/>
          </p:nvSpPr>
          <p:spPr bwMode="auto">
            <a:xfrm>
              <a:off x="3081" y="2190"/>
              <a:ext cx="336" cy="336"/>
            </a:xfrm>
            <a:prstGeom prst="cube">
              <a:avLst>
                <a:gd name="adj" fmla="val 25000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3107" name="AutoShape 156"/>
            <p:cNvSpPr>
              <a:spLocks noChangeArrowheads="1"/>
            </p:cNvSpPr>
            <p:nvPr/>
          </p:nvSpPr>
          <p:spPr bwMode="auto">
            <a:xfrm>
              <a:off x="3330" y="2190"/>
              <a:ext cx="336" cy="336"/>
            </a:xfrm>
            <a:prstGeom prst="cube">
              <a:avLst>
                <a:gd name="adj" fmla="val 25000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3108" name="AutoShape 157"/>
            <p:cNvSpPr>
              <a:spLocks noChangeArrowheads="1"/>
            </p:cNvSpPr>
            <p:nvPr/>
          </p:nvSpPr>
          <p:spPr bwMode="auto">
            <a:xfrm>
              <a:off x="3570" y="2187"/>
              <a:ext cx="336" cy="336"/>
            </a:xfrm>
            <a:prstGeom prst="cube">
              <a:avLst>
                <a:gd name="adj" fmla="val 25000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vi-VN" altLang="vi-VN"/>
            </a:p>
          </p:txBody>
        </p:sp>
      </p:grpSp>
      <p:grpSp>
        <p:nvGrpSpPr>
          <p:cNvPr id="2065" name="Group 92"/>
          <p:cNvGrpSpPr>
            <a:grpSpLocks/>
          </p:cNvGrpSpPr>
          <p:nvPr/>
        </p:nvGrpSpPr>
        <p:grpSpPr bwMode="auto">
          <a:xfrm>
            <a:off x="5830887" y="2078038"/>
            <a:ext cx="1585913" cy="809625"/>
            <a:chOff x="3177" y="2850"/>
            <a:chExt cx="999" cy="510"/>
          </a:xfrm>
        </p:grpSpPr>
        <p:sp>
          <p:nvSpPr>
            <p:cNvPr id="3090" name="AutoShape 81"/>
            <p:cNvSpPr>
              <a:spLocks noChangeArrowheads="1"/>
            </p:cNvSpPr>
            <p:nvPr/>
          </p:nvSpPr>
          <p:spPr bwMode="auto">
            <a:xfrm>
              <a:off x="3360" y="2850"/>
              <a:ext cx="336" cy="336"/>
            </a:xfrm>
            <a:prstGeom prst="cube">
              <a:avLst>
                <a:gd name="adj" fmla="val 25000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3091" name="AutoShape 82"/>
            <p:cNvSpPr>
              <a:spLocks noChangeArrowheads="1"/>
            </p:cNvSpPr>
            <p:nvPr/>
          </p:nvSpPr>
          <p:spPr bwMode="auto">
            <a:xfrm>
              <a:off x="3600" y="2850"/>
              <a:ext cx="336" cy="336"/>
            </a:xfrm>
            <a:prstGeom prst="cube">
              <a:avLst>
                <a:gd name="adj" fmla="val 25000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3092" name="AutoShape 83"/>
            <p:cNvSpPr>
              <a:spLocks noChangeArrowheads="1"/>
            </p:cNvSpPr>
            <p:nvPr/>
          </p:nvSpPr>
          <p:spPr bwMode="auto">
            <a:xfrm>
              <a:off x="3840" y="2850"/>
              <a:ext cx="336" cy="336"/>
            </a:xfrm>
            <a:prstGeom prst="cube">
              <a:avLst>
                <a:gd name="adj" fmla="val 25000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3093" name="AutoShape 84"/>
            <p:cNvSpPr>
              <a:spLocks noChangeArrowheads="1"/>
            </p:cNvSpPr>
            <p:nvPr/>
          </p:nvSpPr>
          <p:spPr bwMode="auto">
            <a:xfrm>
              <a:off x="3264" y="2946"/>
              <a:ext cx="336" cy="336"/>
            </a:xfrm>
            <a:prstGeom prst="cube">
              <a:avLst>
                <a:gd name="adj" fmla="val 25000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3094" name="AutoShape 85"/>
            <p:cNvSpPr>
              <a:spLocks noChangeArrowheads="1"/>
            </p:cNvSpPr>
            <p:nvPr/>
          </p:nvSpPr>
          <p:spPr bwMode="auto">
            <a:xfrm>
              <a:off x="3273" y="2937"/>
              <a:ext cx="336" cy="336"/>
            </a:xfrm>
            <a:prstGeom prst="cube">
              <a:avLst>
                <a:gd name="adj" fmla="val 25000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3095" name="AutoShape 86"/>
            <p:cNvSpPr>
              <a:spLocks noChangeArrowheads="1"/>
            </p:cNvSpPr>
            <p:nvPr/>
          </p:nvSpPr>
          <p:spPr bwMode="auto">
            <a:xfrm>
              <a:off x="3513" y="2937"/>
              <a:ext cx="336" cy="336"/>
            </a:xfrm>
            <a:prstGeom prst="cube">
              <a:avLst>
                <a:gd name="adj" fmla="val 25000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3096" name="AutoShape 87"/>
            <p:cNvSpPr>
              <a:spLocks noChangeArrowheads="1"/>
            </p:cNvSpPr>
            <p:nvPr/>
          </p:nvSpPr>
          <p:spPr bwMode="auto">
            <a:xfrm>
              <a:off x="3753" y="2937"/>
              <a:ext cx="336" cy="336"/>
            </a:xfrm>
            <a:prstGeom prst="cube">
              <a:avLst>
                <a:gd name="adj" fmla="val 25000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3097" name="AutoShape 88"/>
            <p:cNvSpPr>
              <a:spLocks noChangeArrowheads="1"/>
            </p:cNvSpPr>
            <p:nvPr/>
          </p:nvSpPr>
          <p:spPr bwMode="auto">
            <a:xfrm>
              <a:off x="3177" y="3024"/>
              <a:ext cx="336" cy="336"/>
            </a:xfrm>
            <a:prstGeom prst="cube">
              <a:avLst>
                <a:gd name="adj" fmla="val 25000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3098" name="AutoShape 89"/>
            <p:cNvSpPr>
              <a:spLocks noChangeArrowheads="1"/>
            </p:cNvSpPr>
            <p:nvPr/>
          </p:nvSpPr>
          <p:spPr bwMode="auto">
            <a:xfrm>
              <a:off x="3426" y="3024"/>
              <a:ext cx="336" cy="336"/>
            </a:xfrm>
            <a:prstGeom prst="cube">
              <a:avLst>
                <a:gd name="adj" fmla="val 25000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vi-VN" altLang="vi-VN"/>
            </a:p>
          </p:txBody>
        </p:sp>
      </p:grpSp>
      <p:sp>
        <p:nvSpPr>
          <p:cNvPr id="93" name="Text Box 4"/>
          <p:cNvSpPr txBox="1">
            <a:spLocks noChangeArrowheads="1"/>
          </p:cNvSpPr>
          <p:nvPr/>
        </p:nvSpPr>
        <p:spPr bwMode="auto">
          <a:xfrm>
            <a:off x="1114425" y="187503"/>
            <a:ext cx="7239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vi-VN" sz="1600">
              <a:latin typeface="Arial" panose="020B0604020202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066800" y="243832"/>
            <a:ext cx="7105650" cy="538519"/>
            <a:chOff x="1066800" y="243832"/>
            <a:chExt cx="7105650" cy="538519"/>
          </a:xfrm>
        </p:grpSpPr>
        <p:sp>
          <p:nvSpPr>
            <p:cNvPr id="94" name="Text Box 6"/>
            <p:cNvSpPr txBox="1">
              <a:spLocks noChangeArrowheads="1"/>
            </p:cNvSpPr>
            <p:nvPr/>
          </p:nvSpPr>
          <p:spPr bwMode="auto">
            <a:xfrm>
              <a:off x="1066800" y="243832"/>
              <a:ext cx="710565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vi-VN" sz="2800" b="1" smtClean="0">
                  <a:solidFill>
                    <a:srgbClr val="FF3300"/>
                  </a:solidFill>
                  <a:latin typeface="Arial" panose="020B0604020202020204" pitchFamily="34" charset="0"/>
                </a:rPr>
                <a:t>XĂNG-TI-MÉT KHỐI. ĐỀ-XI-MÉT KHỐI</a:t>
              </a:r>
              <a:endParaRPr lang="en-US" altLang="vi-VN" sz="2800" b="1">
                <a:solidFill>
                  <a:srgbClr val="FF3300"/>
                </a:solidFill>
                <a:latin typeface="Arial" panose="020B0604020202020204" pitchFamily="34" charset="0"/>
              </a:endParaRPr>
            </a:p>
          </p:txBody>
        </p:sp>
        <p:cxnSp>
          <p:nvCxnSpPr>
            <p:cNvPr id="95" name="Straight Connector 94"/>
            <p:cNvCxnSpPr/>
            <p:nvPr/>
          </p:nvCxnSpPr>
          <p:spPr>
            <a:xfrm>
              <a:off x="2943225" y="782351"/>
              <a:ext cx="3581400" cy="0"/>
            </a:xfrm>
            <a:prstGeom prst="line">
              <a:avLst/>
            </a:prstGeom>
            <a:ln w="3810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900" decel="100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9" grpId="0"/>
      <p:bldP spid="50" grpId="0"/>
      <p:bldP spid="52" grpId="0"/>
      <p:bldP spid="54" grpId="0"/>
      <p:bldP spid="55" grpId="0"/>
      <p:bldP spid="5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4"/>
          <p:cNvSpPr txBox="1">
            <a:spLocks noChangeArrowheads="1"/>
          </p:cNvSpPr>
          <p:nvPr/>
        </p:nvSpPr>
        <p:spPr bwMode="auto">
          <a:xfrm>
            <a:off x="1066800" y="76200"/>
            <a:ext cx="7239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vi-VN" sz="1600">
              <a:latin typeface="Arial" panose="020B0604020202020204" pitchFamily="34" charset="0"/>
            </a:endParaRP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1019175" y="132529"/>
            <a:ext cx="7105650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2800" b="1" smtClean="0">
                <a:solidFill>
                  <a:srgbClr val="FF3300"/>
                </a:solidFill>
                <a:latin typeface="Arial" panose="020B0604020202020204" pitchFamily="34" charset="0"/>
              </a:rPr>
              <a:t>XĂNG-TI-MÉT KHỐI. ĐỀ-XI-MÉT KHỐI</a:t>
            </a:r>
            <a:endParaRPr lang="en-US" altLang="vi-VN" sz="2800" b="1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sp>
        <p:nvSpPr>
          <p:cNvPr id="4100" name="Text Box 7"/>
          <p:cNvSpPr txBox="1">
            <a:spLocks noChangeArrowheads="1"/>
          </p:cNvSpPr>
          <p:nvPr/>
        </p:nvSpPr>
        <p:spPr bwMode="auto">
          <a:xfrm>
            <a:off x="381000" y="763444"/>
            <a:ext cx="70866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vi-VN" sz="1600">
              <a:latin typeface="Arial" panose="020B0604020202020204" pitchFamily="34" charset="0"/>
            </a:endParaRPr>
          </a:p>
        </p:txBody>
      </p:sp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-1524000" y="1241786"/>
            <a:ext cx="6172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4" eaLnBrk="1" hangingPunct="1">
              <a:spcBef>
                <a:spcPct val="50000"/>
              </a:spcBef>
            </a:pPr>
            <a:r>
              <a:rPr lang="en-US" altLang="vi-VN" sz="2000" b="1" smtClean="0">
                <a:latin typeface="Arial" panose="020B0604020202020204" pitchFamily="34" charset="0"/>
              </a:rPr>
              <a:t>.</a:t>
            </a:r>
            <a:endParaRPr lang="en-US" altLang="vi-VN" sz="2000" b="1">
              <a:latin typeface="Arial" panose="020B0604020202020204" pitchFamily="34" charset="0"/>
            </a:endParaRPr>
          </a:p>
        </p:txBody>
      </p:sp>
      <p:grpSp>
        <p:nvGrpSpPr>
          <p:cNvPr id="2" name="Group 41"/>
          <p:cNvGrpSpPr>
            <a:grpSpLocks/>
          </p:cNvGrpSpPr>
          <p:nvPr/>
        </p:nvGrpSpPr>
        <p:grpSpPr bwMode="auto">
          <a:xfrm>
            <a:off x="1752600" y="2805453"/>
            <a:ext cx="762000" cy="995363"/>
            <a:chOff x="576" y="1632"/>
            <a:chExt cx="480" cy="627"/>
          </a:xfrm>
        </p:grpSpPr>
        <p:sp>
          <p:nvSpPr>
            <p:cNvPr id="4121" name="AutoShape 9"/>
            <p:cNvSpPr>
              <a:spLocks noChangeArrowheads="1"/>
            </p:cNvSpPr>
            <p:nvPr/>
          </p:nvSpPr>
          <p:spPr bwMode="auto">
            <a:xfrm>
              <a:off x="634" y="1632"/>
              <a:ext cx="422" cy="414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vi-VN" altLang="vi-VN" sz="2000">
                <a:latin typeface="Arial" panose="020B0604020202020204" pitchFamily="34" charset="0"/>
              </a:endParaRPr>
            </a:p>
          </p:txBody>
        </p:sp>
        <p:sp>
          <p:nvSpPr>
            <p:cNvPr id="4122" name="Text Box 10"/>
            <p:cNvSpPr txBox="1">
              <a:spLocks noChangeArrowheads="1"/>
            </p:cNvSpPr>
            <p:nvPr/>
          </p:nvSpPr>
          <p:spPr bwMode="auto">
            <a:xfrm>
              <a:off x="576" y="2046"/>
              <a:ext cx="480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vi-VN" sz="1600" b="1">
                  <a:solidFill>
                    <a:srgbClr val="FF9900"/>
                  </a:solidFill>
                  <a:latin typeface="Arial" panose="020B0604020202020204" pitchFamily="34" charset="0"/>
                </a:rPr>
                <a:t>1cm</a:t>
              </a:r>
            </a:p>
          </p:txBody>
        </p:sp>
      </p:grpSp>
      <p:sp>
        <p:nvSpPr>
          <p:cNvPr id="3091" name="Text Box 19"/>
          <p:cNvSpPr txBox="1">
            <a:spLocks noChangeArrowheads="1"/>
          </p:cNvSpPr>
          <p:nvPr/>
        </p:nvSpPr>
        <p:spPr bwMode="auto">
          <a:xfrm>
            <a:off x="1600200" y="3034053"/>
            <a:ext cx="8382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1600">
                <a:latin typeface="Arial" panose="020B0604020202020204" pitchFamily="34" charset="0"/>
              </a:rPr>
              <a:t>  </a:t>
            </a:r>
            <a:r>
              <a:rPr lang="en-US" altLang="vi-VN" sz="1600" b="1">
                <a:solidFill>
                  <a:schemeClr val="bg2"/>
                </a:solidFill>
                <a:latin typeface="Arial" panose="020B0604020202020204" pitchFamily="34" charset="0"/>
              </a:rPr>
              <a:t>1cm</a:t>
            </a:r>
            <a:r>
              <a:rPr lang="en-US" altLang="vi-VN" sz="1600" b="1" baseline="30000">
                <a:solidFill>
                  <a:schemeClr val="bg2"/>
                </a:solidFill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3093" name="Text Box 21"/>
          <p:cNvSpPr txBox="1">
            <a:spLocks noChangeArrowheads="1"/>
          </p:cNvSpPr>
          <p:nvPr/>
        </p:nvSpPr>
        <p:spPr bwMode="auto">
          <a:xfrm>
            <a:off x="152401" y="4469966"/>
            <a:ext cx="4419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 typeface="Wingdings" panose="05000000000000000000" pitchFamily="2" charset="2"/>
              <a:buChar char="v"/>
            </a:pPr>
            <a:r>
              <a:rPr lang="en-US" altLang="vi-VN" sz="1600">
                <a:latin typeface="Arial" panose="020B0604020202020204" pitchFamily="34" charset="0"/>
              </a:rPr>
              <a:t> </a:t>
            </a:r>
            <a:r>
              <a:rPr lang="en-US" altLang="vi-VN" sz="2000" b="1" i="1">
                <a:latin typeface="Arial" panose="020B0604020202020204" pitchFamily="34" charset="0"/>
              </a:rPr>
              <a:t>Xăng-ti-mét khối</a:t>
            </a:r>
            <a:r>
              <a:rPr lang="en-US" altLang="vi-VN" sz="2000" b="1">
                <a:latin typeface="Arial" panose="020B0604020202020204" pitchFamily="34" charset="0"/>
              </a:rPr>
              <a:t> là thể tích của hình lập phương có cạnh dài 1cm.</a:t>
            </a:r>
          </a:p>
        </p:txBody>
      </p:sp>
      <p:sp>
        <p:nvSpPr>
          <p:cNvPr id="3094" name="Text Box 22"/>
          <p:cNvSpPr txBox="1">
            <a:spLocks noChangeArrowheads="1"/>
          </p:cNvSpPr>
          <p:nvPr/>
        </p:nvSpPr>
        <p:spPr bwMode="auto">
          <a:xfrm>
            <a:off x="171451" y="5398654"/>
            <a:ext cx="3886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 typeface="Wingdings" panose="05000000000000000000" pitchFamily="2" charset="2"/>
              <a:buChar char="v"/>
            </a:pPr>
            <a:r>
              <a:rPr lang="en-US" altLang="vi-VN" sz="1600" b="1">
                <a:latin typeface="Arial" panose="020B0604020202020204" pitchFamily="34" charset="0"/>
              </a:rPr>
              <a:t> </a:t>
            </a:r>
            <a:r>
              <a:rPr lang="en-US" altLang="vi-VN" sz="2000" b="1">
                <a:latin typeface="Arial" panose="020B0604020202020204" pitchFamily="34" charset="0"/>
              </a:rPr>
              <a:t>Xăng-ti-mét khối viết tắt là:</a:t>
            </a:r>
            <a:r>
              <a:rPr lang="en-US" altLang="vi-VN" sz="1600" b="1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3095" name="Text Box 23"/>
          <p:cNvSpPr txBox="1">
            <a:spLocks noChangeArrowheads="1"/>
          </p:cNvSpPr>
          <p:nvPr/>
        </p:nvSpPr>
        <p:spPr bwMode="auto">
          <a:xfrm>
            <a:off x="3771900" y="5368492"/>
            <a:ext cx="914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b="1">
                <a:solidFill>
                  <a:srgbClr val="C00000"/>
                </a:solidFill>
                <a:latin typeface="Arial" panose="020B0604020202020204" pitchFamily="34" charset="0"/>
              </a:rPr>
              <a:t>cm</a:t>
            </a:r>
          </a:p>
        </p:txBody>
      </p:sp>
      <p:sp>
        <p:nvSpPr>
          <p:cNvPr id="3096" name="Text Box 24"/>
          <p:cNvSpPr txBox="1">
            <a:spLocks noChangeArrowheads="1"/>
          </p:cNvSpPr>
          <p:nvPr/>
        </p:nvSpPr>
        <p:spPr bwMode="auto">
          <a:xfrm>
            <a:off x="4191000" y="5331979"/>
            <a:ext cx="762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1800" b="1">
                <a:solidFill>
                  <a:srgbClr val="C00000"/>
                </a:solidFill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4108" name="Line 25"/>
          <p:cNvSpPr>
            <a:spLocks noChangeShapeType="1"/>
          </p:cNvSpPr>
          <p:nvPr/>
        </p:nvSpPr>
        <p:spPr bwMode="auto">
          <a:xfrm>
            <a:off x="4572000" y="1144444"/>
            <a:ext cx="0" cy="5637356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grpSp>
        <p:nvGrpSpPr>
          <p:cNvPr id="3" name="Group 32"/>
          <p:cNvGrpSpPr>
            <a:grpSpLocks/>
          </p:cNvGrpSpPr>
          <p:nvPr/>
        </p:nvGrpSpPr>
        <p:grpSpPr bwMode="auto">
          <a:xfrm>
            <a:off x="5867400" y="1938337"/>
            <a:ext cx="2209800" cy="2100263"/>
            <a:chOff x="3312" y="1392"/>
            <a:chExt cx="2160" cy="2164"/>
          </a:xfrm>
        </p:grpSpPr>
        <p:sp>
          <p:nvSpPr>
            <p:cNvPr id="4119" name="AutoShape 30"/>
            <p:cNvSpPr>
              <a:spLocks noChangeArrowheads="1"/>
            </p:cNvSpPr>
            <p:nvPr/>
          </p:nvSpPr>
          <p:spPr bwMode="auto">
            <a:xfrm>
              <a:off x="3312" y="1392"/>
              <a:ext cx="2160" cy="1920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vi-VN" altLang="vi-VN" sz="2000">
                <a:latin typeface="Arial" panose="020B0604020202020204" pitchFamily="34" charset="0"/>
              </a:endParaRPr>
            </a:p>
          </p:txBody>
        </p:sp>
        <p:sp>
          <p:nvSpPr>
            <p:cNvPr id="4120" name="Text Box 31"/>
            <p:cNvSpPr txBox="1">
              <a:spLocks noChangeArrowheads="1"/>
            </p:cNvSpPr>
            <p:nvPr/>
          </p:nvSpPr>
          <p:spPr bwMode="auto">
            <a:xfrm>
              <a:off x="3840" y="3311"/>
              <a:ext cx="1152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vi-VN" sz="1600" b="1">
                  <a:solidFill>
                    <a:srgbClr val="FF9900"/>
                  </a:solidFill>
                  <a:latin typeface="Arial" panose="020B0604020202020204" pitchFamily="34" charset="0"/>
                </a:rPr>
                <a:t>1 dm</a:t>
              </a:r>
            </a:p>
          </p:txBody>
        </p:sp>
      </p:grpSp>
      <p:sp>
        <p:nvSpPr>
          <p:cNvPr id="3105" name="Text Box 33"/>
          <p:cNvSpPr txBox="1">
            <a:spLocks noChangeArrowheads="1"/>
          </p:cNvSpPr>
          <p:nvPr/>
        </p:nvSpPr>
        <p:spPr bwMode="auto">
          <a:xfrm>
            <a:off x="6116782" y="2828112"/>
            <a:ext cx="1600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3200" b="1">
                <a:solidFill>
                  <a:schemeClr val="bg2"/>
                </a:solidFill>
                <a:latin typeface="Arial" panose="020B0604020202020204" pitchFamily="34" charset="0"/>
              </a:rPr>
              <a:t>1dm</a:t>
            </a:r>
            <a:r>
              <a:rPr lang="en-US" altLang="vi-VN" sz="3200" b="1" baseline="30000">
                <a:solidFill>
                  <a:schemeClr val="bg2"/>
                </a:solidFill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3107" name="Text Box 35"/>
          <p:cNvSpPr txBox="1">
            <a:spLocks noChangeArrowheads="1"/>
          </p:cNvSpPr>
          <p:nvPr/>
        </p:nvSpPr>
        <p:spPr bwMode="auto">
          <a:xfrm>
            <a:off x="4629150" y="4454524"/>
            <a:ext cx="4648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 typeface="Wingdings" panose="05000000000000000000" pitchFamily="2" charset="2"/>
              <a:buChar char="v"/>
            </a:pPr>
            <a:r>
              <a:rPr lang="en-US" altLang="vi-VN" sz="1600">
                <a:latin typeface="Arial" panose="020B0604020202020204" pitchFamily="34" charset="0"/>
              </a:rPr>
              <a:t> </a:t>
            </a:r>
            <a:r>
              <a:rPr lang="en-US" altLang="vi-VN" sz="2000" b="1" i="1">
                <a:latin typeface="Arial" panose="020B0604020202020204" pitchFamily="34" charset="0"/>
              </a:rPr>
              <a:t>Đề-xi-mét khối</a:t>
            </a:r>
            <a:r>
              <a:rPr lang="en-US" altLang="vi-VN" sz="2000" b="1">
                <a:latin typeface="Arial" panose="020B0604020202020204" pitchFamily="34" charset="0"/>
              </a:rPr>
              <a:t> là thể tích của hình lập phương có cạnh dài 1dm.</a:t>
            </a:r>
          </a:p>
        </p:txBody>
      </p:sp>
      <p:sp>
        <p:nvSpPr>
          <p:cNvPr id="3109" name="Text Box 37"/>
          <p:cNvSpPr txBox="1">
            <a:spLocks noChangeArrowheads="1"/>
          </p:cNvSpPr>
          <p:nvPr/>
        </p:nvSpPr>
        <p:spPr bwMode="auto">
          <a:xfrm>
            <a:off x="7878041" y="5374553"/>
            <a:ext cx="838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000">
                <a:solidFill>
                  <a:srgbClr val="C00000"/>
                </a:solidFill>
                <a:latin typeface="Arial" panose="020B0604020202020204" pitchFamily="34" charset="0"/>
              </a:rPr>
              <a:t>  </a:t>
            </a:r>
            <a:r>
              <a:rPr lang="en-US" altLang="vi-VN" b="1">
                <a:solidFill>
                  <a:srgbClr val="C00000"/>
                </a:solidFill>
                <a:latin typeface="Arial" panose="020B0604020202020204" pitchFamily="34" charset="0"/>
              </a:rPr>
              <a:t>dm</a:t>
            </a:r>
          </a:p>
        </p:txBody>
      </p:sp>
      <p:sp>
        <p:nvSpPr>
          <p:cNvPr id="3110" name="Text Box 38"/>
          <p:cNvSpPr txBox="1">
            <a:spLocks noChangeArrowheads="1"/>
          </p:cNvSpPr>
          <p:nvPr/>
        </p:nvSpPr>
        <p:spPr bwMode="auto">
          <a:xfrm>
            <a:off x="8459066" y="5328516"/>
            <a:ext cx="6381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1800" b="1">
                <a:solidFill>
                  <a:srgbClr val="C00000"/>
                </a:solidFill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3112" name="Text Box 40"/>
          <p:cNvSpPr txBox="1">
            <a:spLocks noChangeArrowheads="1"/>
          </p:cNvSpPr>
          <p:nvPr/>
        </p:nvSpPr>
        <p:spPr bwMode="auto">
          <a:xfrm>
            <a:off x="4658591" y="5415176"/>
            <a:ext cx="382904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 typeface="Wingdings" panose="05000000000000000000" pitchFamily="2" charset="2"/>
              <a:buChar char="v"/>
            </a:pPr>
            <a:r>
              <a:rPr lang="en-US" altLang="vi-VN" sz="2000">
                <a:latin typeface="Arial" panose="020B0604020202020204" pitchFamily="34" charset="0"/>
              </a:rPr>
              <a:t> </a:t>
            </a:r>
            <a:r>
              <a:rPr lang="en-US" altLang="vi-VN" sz="2000" b="1">
                <a:latin typeface="Arial" panose="020B0604020202020204" pitchFamily="34" charset="0"/>
              </a:rPr>
              <a:t>Đề-xi-mét</a:t>
            </a:r>
            <a:r>
              <a:rPr lang="en-US" altLang="vi-VN" sz="2000">
                <a:latin typeface="Arial" panose="020B0604020202020204" pitchFamily="34" charset="0"/>
              </a:rPr>
              <a:t> </a:t>
            </a:r>
            <a:r>
              <a:rPr lang="en-US" altLang="vi-VN" sz="2000" b="1">
                <a:latin typeface="Arial" panose="020B0604020202020204" pitchFamily="34" charset="0"/>
              </a:rPr>
              <a:t>khối viết tắt là: 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76200" y="1112838"/>
            <a:ext cx="4305300" cy="563419"/>
          </a:xfrm>
          <a:prstGeom prst="roundRect">
            <a:avLst>
              <a:gd name="adj" fmla="val 14972"/>
            </a:avLst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vi-VN" sz="2000" b="1">
                <a:latin typeface="Arial" panose="020B0604020202020204" pitchFamily="34" charset="0"/>
              </a:rPr>
              <a:t>Hoạt động 1: Xăng-ti-mét khối</a:t>
            </a:r>
            <a:endParaRPr lang="vi-VN" sz="2000"/>
          </a:p>
        </p:txBody>
      </p:sp>
      <p:sp>
        <p:nvSpPr>
          <p:cNvPr id="28" name="Rounded Rectangle 27"/>
          <p:cNvSpPr/>
          <p:nvPr/>
        </p:nvSpPr>
        <p:spPr>
          <a:xfrm>
            <a:off x="4629150" y="1101582"/>
            <a:ext cx="4400550" cy="574675"/>
          </a:xfrm>
          <a:prstGeom prst="roundRect">
            <a:avLst>
              <a:gd name="adj" fmla="val 14972"/>
            </a:avLst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4" algn="ctr"/>
            <a:r>
              <a:rPr lang="en-US" altLang="vi-VN" sz="2000" b="1" smtClean="0">
                <a:latin typeface="Arial" panose="020B0604020202020204" pitchFamily="34" charset="0"/>
              </a:rPr>
              <a:t>Hoạt động 2: Đề-xi-mét khối</a:t>
            </a:r>
            <a:endParaRPr lang="vi-VN" sz="2000"/>
          </a:p>
        </p:txBody>
      </p:sp>
      <p:cxnSp>
        <p:nvCxnSpPr>
          <p:cNvPr id="6" name="Straight Connector 5"/>
          <p:cNvCxnSpPr/>
          <p:nvPr/>
        </p:nvCxnSpPr>
        <p:spPr>
          <a:xfrm>
            <a:off x="2895600" y="671048"/>
            <a:ext cx="3581400" cy="0"/>
          </a:xfrm>
          <a:prstGeom prst="line">
            <a:avLst/>
          </a:prstGeom>
          <a:ln w="381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3" dur="1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8" dur="1" fill="hold"/>
                                        <p:tgtEl>
                                          <p:spTgt spid="309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3" dur="1" fill="hold"/>
                                        <p:tgtEl>
                                          <p:spTgt spid="309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8" dur="1" fill="hold"/>
                                        <p:tgtEl>
                                          <p:spTgt spid="309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8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3" dur="1" fill="hold"/>
                                        <p:tgtEl>
                                          <p:spTgt spid="310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8" dur="1" fill="hold"/>
                                        <p:tgtEl>
                                          <p:spTgt spid="310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3" dur="1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8" dur="1" fill="hold"/>
                                        <p:tgtEl>
                                          <p:spTgt spid="310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3" dur="1" fill="hold"/>
                                        <p:tgtEl>
                                          <p:spTgt spid="31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8" grpId="0"/>
      <p:bldP spid="3080" grpId="0"/>
      <p:bldP spid="3091" grpId="0"/>
      <p:bldP spid="3093" grpId="0"/>
      <p:bldP spid="3094" grpId="0"/>
      <p:bldP spid="3095" grpId="0"/>
      <p:bldP spid="3096" grpId="0"/>
      <p:bldP spid="3105" grpId="0"/>
      <p:bldP spid="3107" grpId="0"/>
      <p:bldP spid="3109" grpId="0"/>
      <p:bldP spid="3110" grpId="0"/>
      <p:bldP spid="3112" grpId="0"/>
      <p:bldP spid="4" grpId="0" animBg="1"/>
      <p:bldP spid="2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 Box 5"/>
          <p:cNvSpPr txBox="1">
            <a:spLocks noChangeArrowheads="1"/>
          </p:cNvSpPr>
          <p:nvPr/>
        </p:nvSpPr>
        <p:spPr bwMode="auto">
          <a:xfrm>
            <a:off x="0" y="1228328"/>
            <a:ext cx="9144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 typeface="Wingdings" panose="05000000000000000000" pitchFamily="2" charset="2"/>
              <a:buChar char="v"/>
            </a:pPr>
            <a:r>
              <a:rPr lang="en-US" altLang="vi-VN" sz="2000" b="1">
                <a:latin typeface="Arial" panose="020B0604020202020204" pitchFamily="34" charset="0"/>
              </a:rPr>
              <a:t> Hoạt động 3: Mối quan hệ giữa xăng-ti-mét khối và đề-xi-mét khối </a:t>
            </a:r>
          </a:p>
        </p:txBody>
      </p:sp>
      <p:sp>
        <p:nvSpPr>
          <p:cNvPr id="49" name="Rectangle 31"/>
          <p:cNvSpPr>
            <a:spLocks noChangeArrowheads="1"/>
          </p:cNvSpPr>
          <p:nvPr/>
        </p:nvSpPr>
        <p:spPr bwMode="auto">
          <a:xfrm>
            <a:off x="1752600" y="3822084"/>
            <a:ext cx="1371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vi-VN" sz="3600" b="1">
                <a:latin typeface="Arial" panose="020B0604020202020204" pitchFamily="34" charset="0"/>
              </a:rPr>
              <a:t>1dm</a:t>
            </a:r>
            <a:r>
              <a:rPr lang="en-US" altLang="vi-VN" sz="3600" b="1" baseline="30000">
                <a:latin typeface="Arial" panose="020B0604020202020204" pitchFamily="34" charset="0"/>
              </a:rPr>
              <a:t>3</a:t>
            </a:r>
          </a:p>
        </p:txBody>
      </p:sp>
      <p:grpSp>
        <p:nvGrpSpPr>
          <p:cNvPr id="50" name="Group 86"/>
          <p:cNvGrpSpPr>
            <a:grpSpLocks/>
          </p:cNvGrpSpPr>
          <p:nvPr/>
        </p:nvGrpSpPr>
        <p:grpSpPr bwMode="auto">
          <a:xfrm>
            <a:off x="6019800" y="5346084"/>
            <a:ext cx="1752600" cy="704850"/>
            <a:chOff x="4176" y="3408"/>
            <a:chExt cx="1104" cy="444"/>
          </a:xfrm>
        </p:grpSpPr>
        <p:sp>
          <p:nvSpPr>
            <p:cNvPr id="5161" name="Line 33"/>
            <p:cNvSpPr>
              <a:spLocks noChangeShapeType="1"/>
            </p:cNvSpPr>
            <p:nvPr/>
          </p:nvSpPr>
          <p:spPr bwMode="auto">
            <a:xfrm>
              <a:off x="4176" y="3408"/>
              <a:ext cx="48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162" name="Text Box 38"/>
            <p:cNvSpPr txBox="1">
              <a:spLocks noChangeArrowheads="1"/>
            </p:cNvSpPr>
            <p:nvPr/>
          </p:nvSpPr>
          <p:spPr bwMode="auto">
            <a:xfrm>
              <a:off x="4560" y="3600"/>
              <a:ext cx="72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vi-VN" sz="2000" b="1">
                  <a:latin typeface="Arial" panose="020B0604020202020204" pitchFamily="34" charset="0"/>
                </a:rPr>
                <a:t>1cm</a:t>
              </a:r>
              <a:r>
                <a:rPr lang="en-US" altLang="vi-VN" sz="2000" b="1" baseline="30000">
                  <a:latin typeface="Arial" panose="020B0604020202020204" pitchFamily="34" charset="0"/>
                </a:rPr>
                <a:t>3</a:t>
              </a:r>
            </a:p>
          </p:txBody>
        </p:sp>
      </p:grpSp>
      <p:grpSp>
        <p:nvGrpSpPr>
          <p:cNvPr id="57" name="Group 97"/>
          <p:cNvGrpSpPr>
            <a:grpSpLocks/>
          </p:cNvGrpSpPr>
          <p:nvPr/>
        </p:nvGrpSpPr>
        <p:grpSpPr bwMode="auto">
          <a:xfrm>
            <a:off x="609600" y="2069484"/>
            <a:ext cx="5715000" cy="4133850"/>
            <a:chOff x="192" y="1488"/>
            <a:chExt cx="3600" cy="2604"/>
          </a:xfrm>
        </p:grpSpPr>
        <p:grpSp>
          <p:nvGrpSpPr>
            <p:cNvPr id="5132" name="Group 94"/>
            <p:cNvGrpSpPr>
              <a:grpSpLocks/>
            </p:cNvGrpSpPr>
            <p:nvPr/>
          </p:nvGrpSpPr>
          <p:grpSpPr bwMode="auto">
            <a:xfrm>
              <a:off x="192" y="1488"/>
              <a:ext cx="3600" cy="2604"/>
              <a:chOff x="192" y="1488"/>
              <a:chExt cx="3600" cy="2604"/>
            </a:xfrm>
          </p:grpSpPr>
          <p:grpSp>
            <p:nvGrpSpPr>
              <p:cNvPr id="5134" name="Group 37"/>
              <p:cNvGrpSpPr>
                <a:grpSpLocks/>
              </p:cNvGrpSpPr>
              <p:nvPr/>
            </p:nvGrpSpPr>
            <p:grpSpPr bwMode="auto">
              <a:xfrm>
                <a:off x="3216" y="3408"/>
                <a:ext cx="576" cy="521"/>
                <a:chOff x="4224" y="3456"/>
                <a:chExt cx="576" cy="521"/>
              </a:xfrm>
            </p:grpSpPr>
            <p:sp>
              <p:nvSpPr>
                <p:cNvPr id="5159" name="AutoShape 12"/>
                <p:cNvSpPr>
                  <a:spLocks noChangeArrowheads="1"/>
                </p:cNvSpPr>
                <p:nvPr/>
              </p:nvSpPr>
              <p:spPr bwMode="auto">
                <a:xfrm>
                  <a:off x="4320" y="3456"/>
                  <a:ext cx="288" cy="294"/>
                </a:xfrm>
                <a:prstGeom prst="cube">
                  <a:avLst>
                    <a:gd name="adj" fmla="val 25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vi-VN" altLang="vi-VN" sz="20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160" name="Text Box 36"/>
                <p:cNvSpPr txBox="1">
                  <a:spLocks noChangeArrowheads="1"/>
                </p:cNvSpPr>
                <p:nvPr/>
              </p:nvSpPr>
              <p:spPr bwMode="auto">
                <a:xfrm>
                  <a:off x="4224" y="3744"/>
                  <a:ext cx="576" cy="2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US" altLang="vi-VN" sz="1800">
                      <a:latin typeface="Arial" panose="020B0604020202020204" pitchFamily="34" charset="0"/>
                    </a:rPr>
                    <a:t>1cm</a:t>
                  </a:r>
                </a:p>
              </p:txBody>
            </p:sp>
          </p:grpSp>
          <p:grpSp>
            <p:nvGrpSpPr>
              <p:cNvPr id="5135" name="Group 85"/>
              <p:cNvGrpSpPr>
                <a:grpSpLocks/>
              </p:cNvGrpSpPr>
              <p:nvPr/>
            </p:nvGrpSpPr>
            <p:grpSpPr bwMode="auto">
              <a:xfrm>
                <a:off x="192" y="1488"/>
                <a:ext cx="2544" cy="2604"/>
                <a:chOff x="480" y="1441"/>
                <a:chExt cx="2544" cy="2604"/>
              </a:xfrm>
            </p:grpSpPr>
            <p:grpSp>
              <p:nvGrpSpPr>
                <p:cNvPr id="5136" name="Group 35"/>
                <p:cNvGrpSpPr>
                  <a:grpSpLocks/>
                </p:cNvGrpSpPr>
                <p:nvPr/>
              </p:nvGrpSpPr>
              <p:grpSpPr bwMode="auto">
                <a:xfrm>
                  <a:off x="480" y="1441"/>
                  <a:ext cx="2544" cy="2604"/>
                  <a:chOff x="480" y="1440"/>
                  <a:chExt cx="2544" cy="2604"/>
                </a:xfrm>
              </p:grpSpPr>
              <p:sp>
                <p:nvSpPr>
                  <p:cNvPr id="5157" name="AutoShape 6"/>
                  <p:cNvSpPr>
                    <a:spLocks noChangeArrowheads="1"/>
                  </p:cNvSpPr>
                  <p:nvPr/>
                </p:nvSpPr>
                <p:spPr bwMode="auto">
                  <a:xfrm>
                    <a:off x="480" y="1440"/>
                    <a:ext cx="2544" cy="2352"/>
                  </a:xfrm>
                  <a:prstGeom prst="cube">
                    <a:avLst>
                      <a:gd name="adj" fmla="val 25000"/>
                    </a:avLst>
                  </a:prstGeom>
                  <a:noFill/>
                  <a:ln w="28575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endParaRPr lang="vi-VN" altLang="vi-VN" sz="200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5158" name="Text Box 3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64" y="3792"/>
                    <a:ext cx="1344" cy="25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algn="ctr">
                      <a:spcBef>
                        <a:spcPct val="50000"/>
                      </a:spcBef>
                    </a:pPr>
                    <a:r>
                      <a:rPr lang="en-US" altLang="vi-VN" sz="2000">
                        <a:latin typeface="Arial" panose="020B0604020202020204" pitchFamily="34" charset="0"/>
                      </a:rPr>
                      <a:t>1dm</a:t>
                    </a:r>
                  </a:p>
                </p:txBody>
              </p:sp>
            </p:grpSp>
            <p:grpSp>
              <p:nvGrpSpPr>
                <p:cNvPr id="5137" name="Group 58"/>
                <p:cNvGrpSpPr>
                  <a:grpSpLocks/>
                </p:cNvGrpSpPr>
                <p:nvPr/>
              </p:nvGrpSpPr>
              <p:grpSpPr bwMode="auto">
                <a:xfrm>
                  <a:off x="1056" y="1441"/>
                  <a:ext cx="0" cy="1776"/>
                  <a:chOff x="1056" y="1440"/>
                  <a:chExt cx="0" cy="1776"/>
                </a:xfrm>
              </p:grpSpPr>
              <p:sp>
                <p:nvSpPr>
                  <p:cNvPr id="5151" name="Line 51"/>
                  <p:cNvSpPr>
                    <a:spLocks noChangeShapeType="1"/>
                  </p:cNvSpPr>
                  <p:nvPr/>
                </p:nvSpPr>
                <p:spPr bwMode="auto">
                  <a:xfrm>
                    <a:off x="1056" y="1776"/>
                    <a:ext cx="0" cy="19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vi-VN"/>
                  </a:p>
                </p:txBody>
              </p:sp>
              <p:sp>
                <p:nvSpPr>
                  <p:cNvPr id="5152" name="Line 52"/>
                  <p:cNvSpPr>
                    <a:spLocks noChangeShapeType="1"/>
                  </p:cNvSpPr>
                  <p:nvPr/>
                </p:nvSpPr>
                <p:spPr bwMode="auto">
                  <a:xfrm>
                    <a:off x="1056" y="2064"/>
                    <a:ext cx="0" cy="19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vi-VN"/>
                  </a:p>
                </p:txBody>
              </p:sp>
              <p:sp>
                <p:nvSpPr>
                  <p:cNvPr id="5153" name="Line 53"/>
                  <p:cNvSpPr>
                    <a:spLocks noChangeShapeType="1"/>
                  </p:cNvSpPr>
                  <p:nvPr/>
                </p:nvSpPr>
                <p:spPr bwMode="auto">
                  <a:xfrm>
                    <a:off x="1056" y="2400"/>
                    <a:ext cx="0" cy="19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vi-VN"/>
                  </a:p>
                </p:txBody>
              </p:sp>
              <p:sp>
                <p:nvSpPr>
                  <p:cNvPr id="5154" name="Line 54"/>
                  <p:cNvSpPr>
                    <a:spLocks noChangeShapeType="1"/>
                  </p:cNvSpPr>
                  <p:nvPr/>
                </p:nvSpPr>
                <p:spPr bwMode="auto">
                  <a:xfrm>
                    <a:off x="1056" y="2688"/>
                    <a:ext cx="0" cy="19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vi-VN"/>
                  </a:p>
                </p:txBody>
              </p:sp>
              <p:sp>
                <p:nvSpPr>
                  <p:cNvPr id="5155" name="Line 55"/>
                  <p:cNvSpPr>
                    <a:spLocks noChangeShapeType="1"/>
                  </p:cNvSpPr>
                  <p:nvPr/>
                </p:nvSpPr>
                <p:spPr bwMode="auto">
                  <a:xfrm>
                    <a:off x="1056" y="3024"/>
                    <a:ext cx="0" cy="19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vi-VN"/>
                  </a:p>
                </p:txBody>
              </p:sp>
              <p:sp>
                <p:nvSpPr>
                  <p:cNvPr id="5156" name="Line 56"/>
                  <p:cNvSpPr>
                    <a:spLocks noChangeShapeType="1"/>
                  </p:cNvSpPr>
                  <p:nvPr/>
                </p:nvSpPr>
                <p:spPr bwMode="auto">
                  <a:xfrm>
                    <a:off x="1056" y="1440"/>
                    <a:ext cx="0" cy="19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5138" name="Group 70"/>
                <p:cNvGrpSpPr>
                  <a:grpSpLocks/>
                </p:cNvGrpSpPr>
                <p:nvPr/>
              </p:nvGrpSpPr>
              <p:grpSpPr bwMode="auto">
                <a:xfrm>
                  <a:off x="1056" y="3216"/>
                  <a:ext cx="1968" cy="2"/>
                  <a:chOff x="1056" y="3215"/>
                  <a:chExt cx="1968" cy="2"/>
                </a:xfrm>
              </p:grpSpPr>
              <p:sp>
                <p:nvSpPr>
                  <p:cNvPr id="5142" name="Line 60"/>
                  <p:cNvSpPr>
                    <a:spLocks noChangeShapeType="1"/>
                  </p:cNvSpPr>
                  <p:nvPr/>
                </p:nvSpPr>
                <p:spPr bwMode="auto">
                  <a:xfrm rot="-5400000">
                    <a:off x="2080" y="3147"/>
                    <a:ext cx="0" cy="13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vi-VN"/>
                  </a:p>
                </p:txBody>
              </p:sp>
              <p:sp>
                <p:nvSpPr>
                  <p:cNvPr id="5143" name="Line 61"/>
                  <p:cNvSpPr>
                    <a:spLocks noChangeShapeType="1"/>
                  </p:cNvSpPr>
                  <p:nvPr/>
                </p:nvSpPr>
                <p:spPr bwMode="auto">
                  <a:xfrm rot="-5400000">
                    <a:off x="2282" y="3147"/>
                    <a:ext cx="0" cy="13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vi-VN"/>
                  </a:p>
                </p:txBody>
              </p:sp>
              <p:sp>
                <p:nvSpPr>
                  <p:cNvPr id="5144" name="Line 62"/>
                  <p:cNvSpPr>
                    <a:spLocks noChangeShapeType="1"/>
                  </p:cNvSpPr>
                  <p:nvPr/>
                </p:nvSpPr>
                <p:spPr bwMode="auto">
                  <a:xfrm rot="-5400000">
                    <a:off x="2519" y="3147"/>
                    <a:ext cx="0" cy="13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vi-VN"/>
                  </a:p>
                </p:txBody>
              </p:sp>
              <p:sp>
                <p:nvSpPr>
                  <p:cNvPr id="5145" name="Line 63"/>
                  <p:cNvSpPr>
                    <a:spLocks noChangeShapeType="1"/>
                  </p:cNvSpPr>
                  <p:nvPr/>
                </p:nvSpPr>
                <p:spPr bwMode="auto">
                  <a:xfrm rot="-5400000">
                    <a:off x="2721" y="3147"/>
                    <a:ext cx="0" cy="13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vi-VN"/>
                  </a:p>
                </p:txBody>
              </p:sp>
              <p:sp>
                <p:nvSpPr>
                  <p:cNvPr id="5146" name="Line 64"/>
                  <p:cNvSpPr>
                    <a:spLocks noChangeShapeType="1"/>
                  </p:cNvSpPr>
                  <p:nvPr/>
                </p:nvSpPr>
                <p:spPr bwMode="auto">
                  <a:xfrm rot="-5400000">
                    <a:off x="2957" y="3147"/>
                    <a:ext cx="0" cy="13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vi-VN"/>
                  </a:p>
                </p:txBody>
              </p:sp>
              <p:sp>
                <p:nvSpPr>
                  <p:cNvPr id="5147" name="Line 65"/>
                  <p:cNvSpPr>
                    <a:spLocks noChangeShapeType="1"/>
                  </p:cNvSpPr>
                  <p:nvPr/>
                </p:nvSpPr>
                <p:spPr bwMode="auto">
                  <a:xfrm rot="5400000" flipV="1">
                    <a:off x="1823" y="3168"/>
                    <a:ext cx="1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vi-VN"/>
                  </a:p>
                </p:txBody>
              </p:sp>
              <p:sp>
                <p:nvSpPr>
                  <p:cNvPr id="5148" name="Line 66"/>
                  <p:cNvSpPr>
                    <a:spLocks noChangeShapeType="1"/>
                  </p:cNvSpPr>
                  <p:nvPr/>
                </p:nvSpPr>
                <p:spPr bwMode="auto">
                  <a:xfrm rot="5400000" flipV="1">
                    <a:off x="1559" y="3097"/>
                    <a:ext cx="1" cy="24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vi-VN"/>
                  </a:p>
                </p:txBody>
              </p:sp>
              <p:sp>
                <p:nvSpPr>
                  <p:cNvPr id="5149" name="Line 67"/>
                  <p:cNvSpPr>
                    <a:spLocks noChangeShapeType="1"/>
                  </p:cNvSpPr>
                  <p:nvPr/>
                </p:nvSpPr>
                <p:spPr bwMode="auto">
                  <a:xfrm rot="5400000" flipV="1">
                    <a:off x="1103" y="3169"/>
                    <a:ext cx="1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vi-VN"/>
                  </a:p>
                </p:txBody>
              </p:sp>
              <p:sp>
                <p:nvSpPr>
                  <p:cNvPr id="5150" name="Line 68"/>
                  <p:cNvSpPr>
                    <a:spLocks noChangeShapeType="1"/>
                  </p:cNvSpPr>
                  <p:nvPr/>
                </p:nvSpPr>
                <p:spPr bwMode="auto">
                  <a:xfrm rot="5400000" flipV="1">
                    <a:off x="1295" y="3169"/>
                    <a:ext cx="1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5139" name="Group 84"/>
                <p:cNvGrpSpPr>
                  <a:grpSpLocks/>
                </p:cNvGrpSpPr>
                <p:nvPr/>
              </p:nvGrpSpPr>
              <p:grpSpPr bwMode="auto">
                <a:xfrm>
                  <a:off x="768" y="3217"/>
                  <a:ext cx="288" cy="288"/>
                  <a:chOff x="768" y="3216"/>
                  <a:chExt cx="288" cy="288"/>
                </a:xfrm>
              </p:grpSpPr>
              <p:sp>
                <p:nvSpPr>
                  <p:cNvPr id="5140" name="Line 7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768" y="3408"/>
                    <a:ext cx="96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vi-VN"/>
                  </a:p>
                </p:txBody>
              </p:sp>
              <p:sp>
                <p:nvSpPr>
                  <p:cNvPr id="5141" name="Line 8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960" y="3216"/>
                    <a:ext cx="96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vi-VN"/>
                  </a:p>
                </p:txBody>
              </p:sp>
            </p:grpSp>
          </p:grpSp>
        </p:grpSp>
        <p:sp>
          <p:nvSpPr>
            <p:cNvPr id="5133" name="Line 96"/>
            <p:cNvSpPr>
              <a:spLocks noChangeShapeType="1"/>
            </p:cNvSpPr>
            <p:nvPr/>
          </p:nvSpPr>
          <p:spPr bwMode="auto">
            <a:xfrm flipV="1">
              <a:off x="192" y="3696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87" name="Group 95"/>
          <p:cNvGrpSpPr>
            <a:grpSpLocks/>
          </p:cNvGrpSpPr>
          <p:nvPr/>
        </p:nvGrpSpPr>
        <p:grpSpPr bwMode="auto">
          <a:xfrm>
            <a:off x="609600" y="5346084"/>
            <a:ext cx="5024438" cy="990600"/>
            <a:chOff x="192" y="3552"/>
            <a:chExt cx="3165" cy="624"/>
          </a:xfrm>
        </p:grpSpPr>
        <p:sp>
          <p:nvSpPr>
            <p:cNvPr id="5130" name="AutoShape 7"/>
            <p:cNvSpPr>
              <a:spLocks noChangeArrowheads="1"/>
            </p:cNvSpPr>
            <p:nvPr/>
          </p:nvSpPr>
          <p:spPr bwMode="auto">
            <a:xfrm>
              <a:off x="192" y="3552"/>
              <a:ext cx="288" cy="288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vi-VN" altLang="vi-VN" sz="2000">
                <a:latin typeface="Arial" panose="020B0604020202020204" pitchFamily="34" charset="0"/>
              </a:endParaRPr>
            </a:p>
          </p:txBody>
        </p:sp>
        <p:sp>
          <p:nvSpPr>
            <p:cNvPr id="89" name="Arc 43"/>
            <p:cNvSpPr>
              <a:spLocks/>
            </p:cNvSpPr>
            <p:nvPr/>
          </p:nvSpPr>
          <p:spPr bwMode="auto">
            <a:xfrm rot="10578097">
              <a:off x="383" y="3665"/>
              <a:ext cx="2974" cy="511"/>
            </a:xfrm>
            <a:custGeom>
              <a:avLst/>
              <a:gdLst>
                <a:gd name="T0" fmla="*/ 0 w 42813"/>
                <a:gd name="T1" fmla="*/ 0 h 21600"/>
                <a:gd name="T2" fmla="*/ 0 w 42813"/>
                <a:gd name="T3" fmla="*/ 0 h 21600"/>
                <a:gd name="T4" fmla="*/ 0 w 42813"/>
                <a:gd name="T5" fmla="*/ 0 h 21600"/>
                <a:gd name="T6" fmla="*/ 0 60000 65536"/>
                <a:gd name="T7" fmla="*/ 0 60000 65536"/>
                <a:gd name="T8" fmla="*/ 0 60000 65536"/>
                <a:gd name="T9" fmla="*/ 0 w 42813"/>
                <a:gd name="T10" fmla="*/ 0 h 21600"/>
                <a:gd name="T11" fmla="*/ 42813 w 42813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2813" h="21600" fill="none" extrusionOk="0">
                  <a:moveTo>
                    <a:pt x="-1" y="18245"/>
                  </a:moveTo>
                  <a:cubicBezTo>
                    <a:pt x="1651" y="7740"/>
                    <a:pt x="10703" y="-1"/>
                    <a:pt x="21338" y="0"/>
                  </a:cubicBezTo>
                  <a:cubicBezTo>
                    <a:pt x="32368" y="0"/>
                    <a:pt x="41627" y="8311"/>
                    <a:pt x="42812" y="19278"/>
                  </a:cubicBezTo>
                </a:path>
                <a:path w="42813" h="21600" stroke="0" extrusionOk="0">
                  <a:moveTo>
                    <a:pt x="-1" y="18245"/>
                  </a:moveTo>
                  <a:cubicBezTo>
                    <a:pt x="1651" y="7740"/>
                    <a:pt x="10703" y="-1"/>
                    <a:pt x="21338" y="0"/>
                  </a:cubicBezTo>
                  <a:cubicBezTo>
                    <a:pt x="32368" y="0"/>
                    <a:pt x="41627" y="8311"/>
                    <a:pt x="42812" y="19278"/>
                  </a:cubicBezTo>
                  <a:lnTo>
                    <a:pt x="21338" y="21600"/>
                  </a:lnTo>
                  <a:lnTo>
                    <a:pt x="-1" y="18245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wrap="none" anchor="ctr"/>
            <a:lstStyle/>
            <a:p>
              <a:pPr>
                <a:defRPr/>
              </a:pPr>
              <a:endParaRPr lang="en-US">
                <a:ln w="28575">
                  <a:solidFill>
                    <a:schemeClr val="tx2">
                      <a:lumMod val="50000"/>
                    </a:schemeClr>
                  </a:solidFill>
                </a:ln>
              </a:endParaRPr>
            </a:p>
          </p:txBody>
        </p:sp>
      </p:grpSp>
      <p:sp>
        <p:nvSpPr>
          <p:cNvPr id="43" name="Text Box 4"/>
          <p:cNvSpPr txBox="1">
            <a:spLocks noChangeArrowheads="1"/>
          </p:cNvSpPr>
          <p:nvPr/>
        </p:nvSpPr>
        <p:spPr bwMode="auto">
          <a:xfrm>
            <a:off x="1066800" y="193818"/>
            <a:ext cx="7239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vi-VN" sz="1600">
              <a:latin typeface="Arial" panose="020B0604020202020204" pitchFamily="34" charset="0"/>
            </a:endParaRPr>
          </a:p>
        </p:txBody>
      </p:sp>
      <p:sp>
        <p:nvSpPr>
          <p:cNvPr id="44" name="Text Box 6"/>
          <p:cNvSpPr txBox="1">
            <a:spLocks noChangeArrowheads="1"/>
          </p:cNvSpPr>
          <p:nvPr/>
        </p:nvSpPr>
        <p:spPr bwMode="auto">
          <a:xfrm>
            <a:off x="1019175" y="250147"/>
            <a:ext cx="7105650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2800" b="1" smtClean="0">
                <a:solidFill>
                  <a:srgbClr val="FF3300"/>
                </a:solidFill>
                <a:latin typeface="Arial" panose="020B0604020202020204" pitchFamily="34" charset="0"/>
              </a:rPr>
              <a:t>XĂNG-TI-MÉT KHỐI. ĐỀ-XI-MÉT KHỐI</a:t>
            </a:r>
            <a:endParaRPr lang="en-US" altLang="vi-VN" sz="2800" b="1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sp>
        <p:nvSpPr>
          <p:cNvPr id="45" name="Text Box 7"/>
          <p:cNvSpPr txBox="1">
            <a:spLocks noChangeArrowheads="1"/>
          </p:cNvSpPr>
          <p:nvPr/>
        </p:nvSpPr>
        <p:spPr bwMode="auto">
          <a:xfrm>
            <a:off x="381000" y="881062"/>
            <a:ext cx="70866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vi-VN" sz="1600">
              <a:latin typeface="Arial" panose="020B0604020202020204" pitchFamily="34" charset="0"/>
            </a:endParaRPr>
          </a:p>
        </p:txBody>
      </p:sp>
      <p:cxnSp>
        <p:nvCxnSpPr>
          <p:cNvPr id="46" name="Straight Connector 45"/>
          <p:cNvCxnSpPr/>
          <p:nvPr/>
        </p:nvCxnSpPr>
        <p:spPr>
          <a:xfrm>
            <a:off x="2895600" y="788666"/>
            <a:ext cx="3581400" cy="0"/>
          </a:xfrm>
          <a:prstGeom prst="line">
            <a:avLst/>
          </a:prstGeom>
          <a:ln w="381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28"/>
          <p:cNvGrpSpPr>
            <a:grpSpLocks/>
          </p:cNvGrpSpPr>
          <p:nvPr/>
        </p:nvGrpSpPr>
        <p:grpSpPr bwMode="auto">
          <a:xfrm>
            <a:off x="844634" y="2286000"/>
            <a:ext cx="3649662" cy="3657600"/>
            <a:chOff x="768" y="1632"/>
            <a:chExt cx="2299" cy="2304"/>
          </a:xfrm>
        </p:grpSpPr>
        <p:sp>
          <p:nvSpPr>
            <p:cNvPr id="6279" name="Line 5"/>
            <p:cNvSpPr>
              <a:spLocks noChangeShapeType="1"/>
            </p:cNvSpPr>
            <p:nvPr/>
          </p:nvSpPr>
          <p:spPr bwMode="auto">
            <a:xfrm>
              <a:off x="1440" y="1632"/>
              <a:ext cx="0" cy="1632"/>
            </a:xfrm>
            <a:prstGeom prst="line">
              <a:avLst/>
            </a:prstGeom>
            <a:noFill/>
            <a:ln w="12700">
              <a:solidFill>
                <a:srgbClr val="CC00FF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280" name="Line 6"/>
            <p:cNvSpPr>
              <a:spLocks noChangeShapeType="1"/>
            </p:cNvSpPr>
            <p:nvPr/>
          </p:nvSpPr>
          <p:spPr bwMode="auto">
            <a:xfrm rot="5400000">
              <a:off x="2251" y="2445"/>
              <a:ext cx="0" cy="1632"/>
            </a:xfrm>
            <a:prstGeom prst="line">
              <a:avLst/>
            </a:prstGeom>
            <a:noFill/>
            <a:ln w="12700">
              <a:solidFill>
                <a:srgbClr val="CC00FF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281" name="Line 7"/>
            <p:cNvSpPr>
              <a:spLocks noChangeShapeType="1"/>
            </p:cNvSpPr>
            <p:nvPr/>
          </p:nvSpPr>
          <p:spPr bwMode="auto">
            <a:xfrm flipV="1">
              <a:off x="768" y="3264"/>
              <a:ext cx="672" cy="672"/>
            </a:xfrm>
            <a:prstGeom prst="line">
              <a:avLst/>
            </a:prstGeom>
            <a:noFill/>
            <a:ln w="9525">
              <a:solidFill>
                <a:srgbClr val="CC00FF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6147" name="AutoShape 8"/>
          <p:cNvSpPr>
            <a:spLocks noChangeArrowheads="1"/>
          </p:cNvSpPr>
          <p:nvPr/>
        </p:nvSpPr>
        <p:spPr bwMode="auto">
          <a:xfrm>
            <a:off x="2033671" y="1371600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vi-VN" altLang="vi-VN"/>
          </a:p>
        </p:txBody>
      </p:sp>
      <p:sp>
        <p:nvSpPr>
          <p:cNvPr id="43017" name="Text Box 9"/>
          <p:cNvSpPr txBox="1">
            <a:spLocks noChangeArrowheads="1"/>
          </p:cNvSpPr>
          <p:nvPr/>
        </p:nvSpPr>
        <p:spPr bwMode="auto">
          <a:xfrm>
            <a:off x="-69766" y="4038600"/>
            <a:ext cx="9874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vi-VN" b="1"/>
              <a:t>10 lớp</a:t>
            </a:r>
          </a:p>
        </p:txBody>
      </p:sp>
      <p:sp>
        <p:nvSpPr>
          <p:cNvPr id="6149" name="Text Box 12"/>
          <p:cNvSpPr txBox="1">
            <a:spLocks noChangeArrowheads="1"/>
          </p:cNvSpPr>
          <p:nvPr/>
        </p:nvSpPr>
        <p:spPr bwMode="auto">
          <a:xfrm>
            <a:off x="1833646" y="1736725"/>
            <a:ext cx="7175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vi-VN" sz="2000" b="1">
                <a:solidFill>
                  <a:srgbClr val="FF0000"/>
                </a:solidFill>
              </a:rPr>
              <a:t>1cm</a:t>
            </a:r>
            <a:r>
              <a:rPr lang="en-US" altLang="vi-VN" sz="2000" b="1" baseline="30000">
                <a:solidFill>
                  <a:srgbClr val="FF0000"/>
                </a:solidFill>
              </a:rPr>
              <a:t>3</a:t>
            </a:r>
            <a:endParaRPr lang="en-US" altLang="vi-VN" sz="2000" b="1">
              <a:solidFill>
                <a:srgbClr val="FF0000"/>
              </a:solidFill>
            </a:endParaRPr>
          </a:p>
        </p:txBody>
      </p:sp>
      <p:sp>
        <p:nvSpPr>
          <p:cNvPr id="6150" name="Text Box 13"/>
          <p:cNvSpPr txBox="1">
            <a:spLocks noChangeArrowheads="1"/>
          </p:cNvSpPr>
          <p:nvPr/>
        </p:nvSpPr>
        <p:spPr bwMode="auto">
          <a:xfrm>
            <a:off x="1755204" y="5904059"/>
            <a:ext cx="118586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vi-VN" sz="3200" b="1">
                <a:solidFill>
                  <a:srgbClr val="FF0000"/>
                </a:solidFill>
              </a:rPr>
              <a:t>1 dm</a:t>
            </a:r>
            <a:r>
              <a:rPr lang="en-US" altLang="vi-VN" sz="3200" b="1" baseline="30000">
                <a:solidFill>
                  <a:srgbClr val="FF0000"/>
                </a:solidFill>
              </a:rPr>
              <a:t>3</a:t>
            </a:r>
            <a:endParaRPr lang="en-US" altLang="vi-VN" sz="3200" b="1">
              <a:solidFill>
                <a:srgbClr val="FF0000"/>
              </a:solidFill>
            </a:endParaRPr>
          </a:p>
        </p:txBody>
      </p:sp>
      <p:sp>
        <p:nvSpPr>
          <p:cNvPr id="43026" name="AutoShape 18"/>
          <p:cNvSpPr>
            <a:spLocks noChangeArrowheads="1"/>
          </p:cNvSpPr>
          <p:nvPr/>
        </p:nvSpPr>
        <p:spPr bwMode="auto">
          <a:xfrm>
            <a:off x="1809834" y="4622800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vi-VN" altLang="vi-VN"/>
          </a:p>
        </p:txBody>
      </p:sp>
      <p:sp>
        <p:nvSpPr>
          <p:cNvPr id="43027" name="AutoShape 19"/>
          <p:cNvSpPr>
            <a:spLocks noChangeArrowheads="1"/>
          </p:cNvSpPr>
          <p:nvPr/>
        </p:nvSpPr>
        <p:spPr bwMode="auto">
          <a:xfrm>
            <a:off x="2070184" y="4622800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vi-VN" altLang="vi-VN"/>
          </a:p>
        </p:txBody>
      </p:sp>
      <p:sp>
        <p:nvSpPr>
          <p:cNvPr id="43028" name="AutoShape 20"/>
          <p:cNvSpPr>
            <a:spLocks noChangeArrowheads="1"/>
          </p:cNvSpPr>
          <p:nvPr/>
        </p:nvSpPr>
        <p:spPr bwMode="auto">
          <a:xfrm>
            <a:off x="2330534" y="4622800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vi-VN" altLang="vi-VN"/>
          </a:p>
        </p:txBody>
      </p:sp>
      <p:sp>
        <p:nvSpPr>
          <p:cNvPr id="43029" name="AutoShape 21"/>
          <p:cNvSpPr>
            <a:spLocks noChangeArrowheads="1"/>
          </p:cNvSpPr>
          <p:nvPr/>
        </p:nvSpPr>
        <p:spPr bwMode="auto">
          <a:xfrm>
            <a:off x="2590884" y="4622800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vi-VN" altLang="vi-VN"/>
          </a:p>
        </p:txBody>
      </p:sp>
      <p:sp>
        <p:nvSpPr>
          <p:cNvPr id="43030" name="AutoShape 22"/>
          <p:cNvSpPr>
            <a:spLocks noChangeArrowheads="1"/>
          </p:cNvSpPr>
          <p:nvPr/>
        </p:nvSpPr>
        <p:spPr bwMode="auto">
          <a:xfrm>
            <a:off x="2851234" y="4622800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vi-VN" altLang="vi-VN"/>
          </a:p>
        </p:txBody>
      </p:sp>
      <p:sp>
        <p:nvSpPr>
          <p:cNvPr id="43031" name="AutoShape 23"/>
          <p:cNvSpPr>
            <a:spLocks noChangeArrowheads="1"/>
          </p:cNvSpPr>
          <p:nvPr/>
        </p:nvSpPr>
        <p:spPr bwMode="auto">
          <a:xfrm>
            <a:off x="3111584" y="4622800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vi-VN" altLang="vi-VN"/>
          </a:p>
        </p:txBody>
      </p:sp>
      <p:sp>
        <p:nvSpPr>
          <p:cNvPr id="43032" name="AutoShape 24"/>
          <p:cNvSpPr>
            <a:spLocks noChangeArrowheads="1"/>
          </p:cNvSpPr>
          <p:nvPr/>
        </p:nvSpPr>
        <p:spPr bwMode="auto">
          <a:xfrm>
            <a:off x="3371934" y="4622800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vi-VN" altLang="vi-VN"/>
          </a:p>
        </p:txBody>
      </p:sp>
      <p:sp>
        <p:nvSpPr>
          <p:cNvPr id="43033" name="AutoShape 25"/>
          <p:cNvSpPr>
            <a:spLocks noChangeArrowheads="1"/>
          </p:cNvSpPr>
          <p:nvPr/>
        </p:nvSpPr>
        <p:spPr bwMode="auto">
          <a:xfrm>
            <a:off x="3632284" y="4622800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vi-VN" altLang="vi-VN"/>
          </a:p>
        </p:txBody>
      </p:sp>
      <p:sp>
        <p:nvSpPr>
          <p:cNvPr id="43034" name="AutoShape 26"/>
          <p:cNvSpPr>
            <a:spLocks noChangeArrowheads="1"/>
          </p:cNvSpPr>
          <p:nvPr/>
        </p:nvSpPr>
        <p:spPr bwMode="auto">
          <a:xfrm>
            <a:off x="3873584" y="4622800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vi-VN" altLang="vi-VN"/>
          </a:p>
        </p:txBody>
      </p:sp>
      <p:sp>
        <p:nvSpPr>
          <p:cNvPr id="43035" name="AutoShape 27"/>
          <p:cNvSpPr>
            <a:spLocks noChangeArrowheads="1"/>
          </p:cNvSpPr>
          <p:nvPr/>
        </p:nvSpPr>
        <p:spPr bwMode="auto">
          <a:xfrm>
            <a:off x="4133934" y="4622800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vi-VN" altLang="vi-VN"/>
          </a:p>
        </p:txBody>
      </p:sp>
      <p:sp>
        <p:nvSpPr>
          <p:cNvPr id="43037" name="Text Box 29"/>
          <p:cNvSpPr txBox="1">
            <a:spLocks noChangeArrowheads="1"/>
          </p:cNvSpPr>
          <p:nvPr/>
        </p:nvSpPr>
        <p:spPr bwMode="auto">
          <a:xfrm>
            <a:off x="2521034" y="4286250"/>
            <a:ext cx="914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vi-VN" sz="1800" b="1"/>
              <a:t>10 hình</a:t>
            </a:r>
          </a:p>
        </p:txBody>
      </p:sp>
      <p:sp>
        <p:nvSpPr>
          <p:cNvPr id="43038" name="Text Box 30"/>
          <p:cNvSpPr txBox="1">
            <a:spLocks noChangeArrowheads="1"/>
          </p:cNvSpPr>
          <p:nvPr/>
        </p:nvSpPr>
        <p:spPr bwMode="auto">
          <a:xfrm rot="18495311">
            <a:off x="3733090" y="5233194"/>
            <a:ext cx="9525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vi-VN" sz="1800" b="1"/>
              <a:t>10 hàng</a:t>
            </a:r>
          </a:p>
        </p:txBody>
      </p:sp>
      <p:sp>
        <p:nvSpPr>
          <p:cNvPr id="43048" name="Text Box 40"/>
          <p:cNvSpPr txBox="1">
            <a:spLocks noChangeArrowheads="1"/>
          </p:cNvSpPr>
          <p:nvPr/>
        </p:nvSpPr>
        <p:spPr bwMode="auto">
          <a:xfrm>
            <a:off x="4893625" y="2146011"/>
            <a:ext cx="394017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vi-VN" sz="2000" b="1">
                <a:solidFill>
                  <a:srgbClr val="0000FF"/>
                </a:solidFill>
              </a:rPr>
              <a:t>Mỗi lớp có số hình lập phương là :</a:t>
            </a:r>
          </a:p>
        </p:txBody>
      </p:sp>
      <p:sp>
        <p:nvSpPr>
          <p:cNvPr id="43049" name="Text Box 41"/>
          <p:cNvSpPr txBox="1">
            <a:spLocks noChangeArrowheads="1"/>
          </p:cNvSpPr>
          <p:nvPr/>
        </p:nvSpPr>
        <p:spPr bwMode="auto">
          <a:xfrm>
            <a:off x="5796913" y="2579399"/>
            <a:ext cx="2344737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vi-VN" sz="2000" b="1">
                <a:solidFill>
                  <a:srgbClr val="339933"/>
                </a:solidFill>
              </a:rPr>
              <a:t>10 x 10 = 100 (hình)</a:t>
            </a:r>
          </a:p>
        </p:txBody>
      </p:sp>
      <p:sp>
        <p:nvSpPr>
          <p:cNvPr id="43050" name="AutoShape 42"/>
          <p:cNvSpPr>
            <a:spLocks noChangeArrowheads="1"/>
          </p:cNvSpPr>
          <p:nvPr/>
        </p:nvSpPr>
        <p:spPr bwMode="auto">
          <a:xfrm>
            <a:off x="1701884" y="4730750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vi-VN" altLang="vi-VN"/>
          </a:p>
        </p:txBody>
      </p:sp>
      <p:sp>
        <p:nvSpPr>
          <p:cNvPr id="43051" name="AutoShape 43"/>
          <p:cNvSpPr>
            <a:spLocks noChangeArrowheads="1"/>
          </p:cNvSpPr>
          <p:nvPr/>
        </p:nvSpPr>
        <p:spPr bwMode="auto">
          <a:xfrm>
            <a:off x="1593934" y="4838700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vi-VN" altLang="vi-VN"/>
          </a:p>
        </p:txBody>
      </p:sp>
      <p:sp>
        <p:nvSpPr>
          <p:cNvPr id="43052" name="AutoShape 44"/>
          <p:cNvSpPr>
            <a:spLocks noChangeArrowheads="1"/>
          </p:cNvSpPr>
          <p:nvPr/>
        </p:nvSpPr>
        <p:spPr bwMode="auto">
          <a:xfrm>
            <a:off x="1485984" y="4946650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vi-VN" altLang="vi-VN"/>
          </a:p>
        </p:txBody>
      </p:sp>
      <p:sp>
        <p:nvSpPr>
          <p:cNvPr id="43053" name="AutoShape 45"/>
          <p:cNvSpPr>
            <a:spLocks noChangeArrowheads="1"/>
          </p:cNvSpPr>
          <p:nvPr/>
        </p:nvSpPr>
        <p:spPr bwMode="auto">
          <a:xfrm>
            <a:off x="1378034" y="5054600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vi-VN" altLang="vi-VN"/>
          </a:p>
        </p:txBody>
      </p:sp>
      <p:sp>
        <p:nvSpPr>
          <p:cNvPr id="43054" name="AutoShape 46"/>
          <p:cNvSpPr>
            <a:spLocks noChangeArrowheads="1"/>
          </p:cNvSpPr>
          <p:nvPr/>
        </p:nvSpPr>
        <p:spPr bwMode="auto">
          <a:xfrm>
            <a:off x="1270084" y="5162550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vi-VN" altLang="vi-VN"/>
          </a:p>
        </p:txBody>
      </p:sp>
      <p:sp>
        <p:nvSpPr>
          <p:cNvPr id="43055" name="AutoShape 47"/>
          <p:cNvSpPr>
            <a:spLocks noChangeArrowheads="1"/>
          </p:cNvSpPr>
          <p:nvPr/>
        </p:nvSpPr>
        <p:spPr bwMode="auto">
          <a:xfrm>
            <a:off x="1162134" y="5270500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vi-VN" altLang="vi-VN"/>
          </a:p>
        </p:txBody>
      </p:sp>
      <p:sp>
        <p:nvSpPr>
          <p:cNvPr id="43056" name="AutoShape 48"/>
          <p:cNvSpPr>
            <a:spLocks noChangeArrowheads="1"/>
          </p:cNvSpPr>
          <p:nvPr/>
        </p:nvSpPr>
        <p:spPr bwMode="auto">
          <a:xfrm>
            <a:off x="1054184" y="5378450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vi-VN" altLang="vi-VN"/>
          </a:p>
        </p:txBody>
      </p:sp>
      <p:sp>
        <p:nvSpPr>
          <p:cNvPr id="43057" name="AutoShape 49"/>
          <p:cNvSpPr>
            <a:spLocks noChangeArrowheads="1"/>
          </p:cNvSpPr>
          <p:nvPr/>
        </p:nvSpPr>
        <p:spPr bwMode="auto">
          <a:xfrm>
            <a:off x="946234" y="5486400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vi-VN" altLang="vi-VN"/>
          </a:p>
        </p:txBody>
      </p:sp>
      <p:sp>
        <p:nvSpPr>
          <p:cNvPr id="43058" name="AutoShape 50"/>
          <p:cNvSpPr>
            <a:spLocks noChangeArrowheads="1"/>
          </p:cNvSpPr>
          <p:nvPr/>
        </p:nvSpPr>
        <p:spPr bwMode="auto">
          <a:xfrm>
            <a:off x="850984" y="5581650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vi-VN" altLang="vi-VN"/>
          </a:p>
        </p:txBody>
      </p:sp>
      <p:sp>
        <p:nvSpPr>
          <p:cNvPr id="43059" name="AutoShape 51"/>
          <p:cNvSpPr>
            <a:spLocks noChangeArrowheads="1"/>
          </p:cNvSpPr>
          <p:nvPr/>
        </p:nvSpPr>
        <p:spPr bwMode="auto">
          <a:xfrm>
            <a:off x="1959059" y="4730750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vi-VN" altLang="vi-VN"/>
          </a:p>
        </p:txBody>
      </p:sp>
      <p:sp>
        <p:nvSpPr>
          <p:cNvPr id="43060" name="AutoShape 52"/>
          <p:cNvSpPr>
            <a:spLocks noChangeArrowheads="1"/>
          </p:cNvSpPr>
          <p:nvPr/>
        </p:nvSpPr>
        <p:spPr bwMode="auto">
          <a:xfrm>
            <a:off x="1851109" y="4838700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vi-VN" altLang="vi-VN"/>
          </a:p>
        </p:txBody>
      </p:sp>
      <p:sp>
        <p:nvSpPr>
          <p:cNvPr id="43061" name="AutoShape 53"/>
          <p:cNvSpPr>
            <a:spLocks noChangeArrowheads="1"/>
          </p:cNvSpPr>
          <p:nvPr/>
        </p:nvSpPr>
        <p:spPr bwMode="auto">
          <a:xfrm>
            <a:off x="1743159" y="4946650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vi-VN" altLang="vi-VN"/>
          </a:p>
        </p:txBody>
      </p:sp>
      <p:sp>
        <p:nvSpPr>
          <p:cNvPr id="43062" name="AutoShape 54"/>
          <p:cNvSpPr>
            <a:spLocks noChangeArrowheads="1"/>
          </p:cNvSpPr>
          <p:nvPr/>
        </p:nvSpPr>
        <p:spPr bwMode="auto">
          <a:xfrm>
            <a:off x="1635209" y="5054600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vi-VN" altLang="vi-VN"/>
          </a:p>
        </p:txBody>
      </p:sp>
      <p:sp>
        <p:nvSpPr>
          <p:cNvPr id="43063" name="AutoShape 55"/>
          <p:cNvSpPr>
            <a:spLocks noChangeArrowheads="1"/>
          </p:cNvSpPr>
          <p:nvPr/>
        </p:nvSpPr>
        <p:spPr bwMode="auto">
          <a:xfrm>
            <a:off x="1527259" y="5162550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vi-VN" altLang="vi-VN"/>
          </a:p>
        </p:txBody>
      </p:sp>
      <p:sp>
        <p:nvSpPr>
          <p:cNvPr id="43064" name="AutoShape 56"/>
          <p:cNvSpPr>
            <a:spLocks noChangeArrowheads="1"/>
          </p:cNvSpPr>
          <p:nvPr/>
        </p:nvSpPr>
        <p:spPr bwMode="auto">
          <a:xfrm>
            <a:off x="1419309" y="5270500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vi-VN" altLang="vi-VN"/>
          </a:p>
        </p:txBody>
      </p:sp>
      <p:sp>
        <p:nvSpPr>
          <p:cNvPr id="43065" name="AutoShape 57"/>
          <p:cNvSpPr>
            <a:spLocks noChangeArrowheads="1"/>
          </p:cNvSpPr>
          <p:nvPr/>
        </p:nvSpPr>
        <p:spPr bwMode="auto">
          <a:xfrm>
            <a:off x="1311359" y="5378450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vi-VN" altLang="vi-VN"/>
          </a:p>
        </p:txBody>
      </p:sp>
      <p:sp>
        <p:nvSpPr>
          <p:cNvPr id="43066" name="AutoShape 58"/>
          <p:cNvSpPr>
            <a:spLocks noChangeArrowheads="1"/>
          </p:cNvSpPr>
          <p:nvPr/>
        </p:nvSpPr>
        <p:spPr bwMode="auto">
          <a:xfrm>
            <a:off x="1203409" y="5486400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vi-VN" altLang="vi-VN"/>
          </a:p>
        </p:txBody>
      </p:sp>
      <p:sp>
        <p:nvSpPr>
          <p:cNvPr id="43067" name="AutoShape 59"/>
          <p:cNvSpPr>
            <a:spLocks noChangeArrowheads="1"/>
          </p:cNvSpPr>
          <p:nvPr/>
        </p:nvSpPr>
        <p:spPr bwMode="auto">
          <a:xfrm>
            <a:off x="1108159" y="5581650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vi-VN" altLang="vi-VN"/>
          </a:p>
        </p:txBody>
      </p:sp>
      <p:sp>
        <p:nvSpPr>
          <p:cNvPr id="43068" name="AutoShape 60"/>
          <p:cNvSpPr>
            <a:spLocks noChangeArrowheads="1"/>
          </p:cNvSpPr>
          <p:nvPr/>
        </p:nvSpPr>
        <p:spPr bwMode="auto">
          <a:xfrm>
            <a:off x="2219409" y="4730750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vi-VN" altLang="vi-VN"/>
          </a:p>
        </p:txBody>
      </p:sp>
      <p:sp>
        <p:nvSpPr>
          <p:cNvPr id="43069" name="AutoShape 61"/>
          <p:cNvSpPr>
            <a:spLocks noChangeArrowheads="1"/>
          </p:cNvSpPr>
          <p:nvPr/>
        </p:nvSpPr>
        <p:spPr bwMode="auto">
          <a:xfrm>
            <a:off x="2111459" y="4838700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vi-VN" altLang="vi-VN"/>
          </a:p>
        </p:txBody>
      </p:sp>
      <p:sp>
        <p:nvSpPr>
          <p:cNvPr id="43070" name="AutoShape 62"/>
          <p:cNvSpPr>
            <a:spLocks noChangeArrowheads="1"/>
          </p:cNvSpPr>
          <p:nvPr/>
        </p:nvSpPr>
        <p:spPr bwMode="auto">
          <a:xfrm>
            <a:off x="2003509" y="4946650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vi-VN" altLang="vi-VN"/>
          </a:p>
        </p:txBody>
      </p:sp>
      <p:sp>
        <p:nvSpPr>
          <p:cNvPr id="43071" name="AutoShape 63"/>
          <p:cNvSpPr>
            <a:spLocks noChangeArrowheads="1"/>
          </p:cNvSpPr>
          <p:nvPr/>
        </p:nvSpPr>
        <p:spPr bwMode="auto">
          <a:xfrm>
            <a:off x="1895559" y="5054600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vi-VN" altLang="vi-VN"/>
          </a:p>
        </p:txBody>
      </p:sp>
      <p:sp>
        <p:nvSpPr>
          <p:cNvPr id="43072" name="AutoShape 64"/>
          <p:cNvSpPr>
            <a:spLocks noChangeArrowheads="1"/>
          </p:cNvSpPr>
          <p:nvPr/>
        </p:nvSpPr>
        <p:spPr bwMode="auto">
          <a:xfrm>
            <a:off x="1787609" y="5162550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vi-VN" altLang="vi-VN"/>
          </a:p>
        </p:txBody>
      </p:sp>
      <p:sp>
        <p:nvSpPr>
          <p:cNvPr id="43073" name="AutoShape 65"/>
          <p:cNvSpPr>
            <a:spLocks noChangeArrowheads="1"/>
          </p:cNvSpPr>
          <p:nvPr/>
        </p:nvSpPr>
        <p:spPr bwMode="auto">
          <a:xfrm>
            <a:off x="1679659" y="5270500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vi-VN" altLang="vi-VN"/>
          </a:p>
        </p:txBody>
      </p:sp>
      <p:sp>
        <p:nvSpPr>
          <p:cNvPr id="43074" name="AutoShape 66"/>
          <p:cNvSpPr>
            <a:spLocks noChangeArrowheads="1"/>
          </p:cNvSpPr>
          <p:nvPr/>
        </p:nvSpPr>
        <p:spPr bwMode="auto">
          <a:xfrm>
            <a:off x="1571709" y="5378450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vi-VN" altLang="vi-VN"/>
          </a:p>
        </p:txBody>
      </p:sp>
      <p:sp>
        <p:nvSpPr>
          <p:cNvPr id="43075" name="AutoShape 67"/>
          <p:cNvSpPr>
            <a:spLocks noChangeArrowheads="1"/>
          </p:cNvSpPr>
          <p:nvPr/>
        </p:nvSpPr>
        <p:spPr bwMode="auto">
          <a:xfrm>
            <a:off x="1463759" y="5486400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vi-VN" altLang="vi-VN"/>
          </a:p>
        </p:txBody>
      </p:sp>
      <p:sp>
        <p:nvSpPr>
          <p:cNvPr id="43076" name="AutoShape 68"/>
          <p:cNvSpPr>
            <a:spLocks noChangeArrowheads="1"/>
          </p:cNvSpPr>
          <p:nvPr/>
        </p:nvSpPr>
        <p:spPr bwMode="auto">
          <a:xfrm>
            <a:off x="1368509" y="5581650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vi-VN" altLang="vi-VN"/>
          </a:p>
        </p:txBody>
      </p:sp>
      <p:sp>
        <p:nvSpPr>
          <p:cNvPr id="43077" name="AutoShape 69"/>
          <p:cNvSpPr>
            <a:spLocks noChangeArrowheads="1"/>
          </p:cNvSpPr>
          <p:nvPr/>
        </p:nvSpPr>
        <p:spPr bwMode="auto">
          <a:xfrm>
            <a:off x="2476584" y="4730750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vi-VN" altLang="vi-VN"/>
          </a:p>
        </p:txBody>
      </p:sp>
      <p:sp>
        <p:nvSpPr>
          <p:cNvPr id="43078" name="AutoShape 70"/>
          <p:cNvSpPr>
            <a:spLocks noChangeArrowheads="1"/>
          </p:cNvSpPr>
          <p:nvPr/>
        </p:nvSpPr>
        <p:spPr bwMode="auto">
          <a:xfrm>
            <a:off x="2368634" y="4838700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vi-VN" altLang="vi-VN"/>
          </a:p>
        </p:txBody>
      </p:sp>
      <p:sp>
        <p:nvSpPr>
          <p:cNvPr id="43079" name="AutoShape 71"/>
          <p:cNvSpPr>
            <a:spLocks noChangeArrowheads="1"/>
          </p:cNvSpPr>
          <p:nvPr/>
        </p:nvSpPr>
        <p:spPr bwMode="auto">
          <a:xfrm>
            <a:off x="2260684" y="4946650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vi-VN" altLang="vi-VN"/>
          </a:p>
        </p:txBody>
      </p:sp>
      <p:sp>
        <p:nvSpPr>
          <p:cNvPr id="43080" name="AutoShape 72"/>
          <p:cNvSpPr>
            <a:spLocks noChangeArrowheads="1"/>
          </p:cNvSpPr>
          <p:nvPr/>
        </p:nvSpPr>
        <p:spPr bwMode="auto">
          <a:xfrm>
            <a:off x="2152734" y="5054600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vi-VN" altLang="vi-VN"/>
          </a:p>
        </p:txBody>
      </p:sp>
      <p:sp>
        <p:nvSpPr>
          <p:cNvPr id="43081" name="AutoShape 73"/>
          <p:cNvSpPr>
            <a:spLocks noChangeArrowheads="1"/>
          </p:cNvSpPr>
          <p:nvPr/>
        </p:nvSpPr>
        <p:spPr bwMode="auto">
          <a:xfrm>
            <a:off x="2044784" y="5162550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vi-VN" altLang="vi-VN"/>
          </a:p>
        </p:txBody>
      </p:sp>
      <p:sp>
        <p:nvSpPr>
          <p:cNvPr id="43082" name="AutoShape 74"/>
          <p:cNvSpPr>
            <a:spLocks noChangeArrowheads="1"/>
          </p:cNvSpPr>
          <p:nvPr/>
        </p:nvSpPr>
        <p:spPr bwMode="auto">
          <a:xfrm>
            <a:off x="1936834" y="5270500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vi-VN" altLang="vi-VN"/>
          </a:p>
        </p:txBody>
      </p:sp>
      <p:sp>
        <p:nvSpPr>
          <p:cNvPr id="43083" name="AutoShape 75"/>
          <p:cNvSpPr>
            <a:spLocks noChangeArrowheads="1"/>
          </p:cNvSpPr>
          <p:nvPr/>
        </p:nvSpPr>
        <p:spPr bwMode="auto">
          <a:xfrm>
            <a:off x="1828884" y="5378450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vi-VN" altLang="vi-VN"/>
          </a:p>
        </p:txBody>
      </p:sp>
      <p:sp>
        <p:nvSpPr>
          <p:cNvPr id="43084" name="AutoShape 76"/>
          <p:cNvSpPr>
            <a:spLocks noChangeArrowheads="1"/>
          </p:cNvSpPr>
          <p:nvPr/>
        </p:nvSpPr>
        <p:spPr bwMode="auto">
          <a:xfrm>
            <a:off x="1720934" y="5486400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vi-VN" altLang="vi-VN"/>
          </a:p>
        </p:txBody>
      </p:sp>
      <p:sp>
        <p:nvSpPr>
          <p:cNvPr id="43085" name="AutoShape 77"/>
          <p:cNvSpPr>
            <a:spLocks noChangeArrowheads="1"/>
          </p:cNvSpPr>
          <p:nvPr/>
        </p:nvSpPr>
        <p:spPr bwMode="auto">
          <a:xfrm>
            <a:off x="1625684" y="5581650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vi-VN" altLang="vi-VN"/>
          </a:p>
        </p:txBody>
      </p:sp>
      <p:sp>
        <p:nvSpPr>
          <p:cNvPr id="43086" name="AutoShape 78"/>
          <p:cNvSpPr>
            <a:spLocks noChangeArrowheads="1"/>
          </p:cNvSpPr>
          <p:nvPr/>
        </p:nvSpPr>
        <p:spPr bwMode="auto">
          <a:xfrm>
            <a:off x="2733759" y="4730750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vi-VN" altLang="vi-VN"/>
          </a:p>
        </p:txBody>
      </p:sp>
      <p:sp>
        <p:nvSpPr>
          <p:cNvPr id="43087" name="AutoShape 79"/>
          <p:cNvSpPr>
            <a:spLocks noChangeArrowheads="1"/>
          </p:cNvSpPr>
          <p:nvPr/>
        </p:nvSpPr>
        <p:spPr bwMode="auto">
          <a:xfrm>
            <a:off x="2625809" y="4838700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vi-VN" altLang="vi-VN"/>
          </a:p>
        </p:txBody>
      </p:sp>
      <p:sp>
        <p:nvSpPr>
          <p:cNvPr id="43088" name="AutoShape 80"/>
          <p:cNvSpPr>
            <a:spLocks noChangeArrowheads="1"/>
          </p:cNvSpPr>
          <p:nvPr/>
        </p:nvSpPr>
        <p:spPr bwMode="auto">
          <a:xfrm>
            <a:off x="2517859" y="4946650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vi-VN" altLang="vi-VN"/>
          </a:p>
        </p:txBody>
      </p:sp>
      <p:sp>
        <p:nvSpPr>
          <p:cNvPr id="43089" name="AutoShape 81"/>
          <p:cNvSpPr>
            <a:spLocks noChangeArrowheads="1"/>
          </p:cNvSpPr>
          <p:nvPr/>
        </p:nvSpPr>
        <p:spPr bwMode="auto">
          <a:xfrm>
            <a:off x="2409909" y="5054600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vi-VN" altLang="vi-VN"/>
          </a:p>
        </p:txBody>
      </p:sp>
      <p:sp>
        <p:nvSpPr>
          <p:cNvPr id="43090" name="AutoShape 82"/>
          <p:cNvSpPr>
            <a:spLocks noChangeArrowheads="1"/>
          </p:cNvSpPr>
          <p:nvPr/>
        </p:nvSpPr>
        <p:spPr bwMode="auto">
          <a:xfrm>
            <a:off x="2301959" y="5162550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vi-VN" altLang="vi-VN"/>
          </a:p>
        </p:txBody>
      </p:sp>
      <p:sp>
        <p:nvSpPr>
          <p:cNvPr id="43091" name="AutoShape 83"/>
          <p:cNvSpPr>
            <a:spLocks noChangeArrowheads="1"/>
          </p:cNvSpPr>
          <p:nvPr/>
        </p:nvSpPr>
        <p:spPr bwMode="auto">
          <a:xfrm>
            <a:off x="2194009" y="5270500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vi-VN" altLang="vi-VN"/>
          </a:p>
        </p:txBody>
      </p:sp>
      <p:sp>
        <p:nvSpPr>
          <p:cNvPr id="43092" name="AutoShape 84"/>
          <p:cNvSpPr>
            <a:spLocks noChangeArrowheads="1"/>
          </p:cNvSpPr>
          <p:nvPr/>
        </p:nvSpPr>
        <p:spPr bwMode="auto">
          <a:xfrm>
            <a:off x="2086059" y="5378450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vi-VN" altLang="vi-VN"/>
          </a:p>
        </p:txBody>
      </p:sp>
      <p:sp>
        <p:nvSpPr>
          <p:cNvPr id="43093" name="AutoShape 85"/>
          <p:cNvSpPr>
            <a:spLocks noChangeArrowheads="1"/>
          </p:cNvSpPr>
          <p:nvPr/>
        </p:nvSpPr>
        <p:spPr bwMode="auto">
          <a:xfrm>
            <a:off x="1978109" y="5486400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vi-VN" altLang="vi-VN"/>
          </a:p>
        </p:txBody>
      </p:sp>
      <p:sp>
        <p:nvSpPr>
          <p:cNvPr id="43094" name="AutoShape 86"/>
          <p:cNvSpPr>
            <a:spLocks noChangeArrowheads="1"/>
          </p:cNvSpPr>
          <p:nvPr/>
        </p:nvSpPr>
        <p:spPr bwMode="auto">
          <a:xfrm>
            <a:off x="1882859" y="5581650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vi-VN" altLang="vi-VN"/>
          </a:p>
        </p:txBody>
      </p:sp>
      <p:sp>
        <p:nvSpPr>
          <p:cNvPr id="43095" name="AutoShape 87"/>
          <p:cNvSpPr>
            <a:spLocks noChangeArrowheads="1"/>
          </p:cNvSpPr>
          <p:nvPr/>
        </p:nvSpPr>
        <p:spPr bwMode="auto">
          <a:xfrm>
            <a:off x="2994109" y="4730750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vi-VN" altLang="vi-VN"/>
          </a:p>
        </p:txBody>
      </p:sp>
      <p:sp>
        <p:nvSpPr>
          <p:cNvPr id="43096" name="AutoShape 88"/>
          <p:cNvSpPr>
            <a:spLocks noChangeArrowheads="1"/>
          </p:cNvSpPr>
          <p:nvPr/>
        </p:nvSpPr>
        <p:spPr bwMode="auto">
          <a:xfrm>
            <a:off x="2886159" y="4838700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vi-VN" altLang="vi-VN"/>
          </a:p>
        </p:txBody>
      </p:sp>
      <p:sp>
        <p:nvSpPr>
          <p:cNvPr id="43097" name="AutoShape 89"/>
          <p:cNvSpPr>
            <a:spLocks noChangeArrowheads="1"/>
          </p:cNvSpPr>
          <p:nvPr/>
        </p:nvSpPr>
        <p:spPr bwMode="auto">
          <a:xfrm>
            <a:off x="2778209" y="4946650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vi-VN" altLang="vi-VN"/>
          </a:p>
        </p:txBody>
      </p:sp>
      <p:sp>
        <p:nvSpPr>
          <p:cNvPr id="43098" name="AutoShape 90"/>
          <p:cNvSpPr>
            <a:spLocks noChangeArrowheads="1"/>
          </p:cNvSpPr>
          <p:nvPr/>
        </p:nvSpPr>
        <p:spPr bwMode="auto">
          <a:xfrm>
            <a:off x="2670259" y="5054600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vi-VN" altLang="vi-VN"/>
          </a:p>
        </p:txBody>
      </p:sp>
      <p:sp>
        <p:nvSpPr>
          <p:cNvPr id="43099" name="AutoShape 91"/>
          <p:cNvSpPr>
            <a:spLocks noChangeArrowheads="1"/>
          </p:cNvSpPr>
          <p:nvPr/>
        </p:nvSpPr>
        <p:spPr bwMode="auto">
          <a:xfrm>
            <a:off x="2562309" y="5162550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vi-VN" altLang="vi-VN"/>
          </a:p>
        </p:txBody>
      </p:sp>
      <p:sp>
        <p:nvSpPr>
          <p:cNvPr id="43100" name="AutoShape 92"/>
          <p:cNvSpPr>
            <a:spLocks noChangeArrowheads="1"/>
          </p:cNvSpPr>
          <p:nvPr/>
        </p:nvSpPr>
        <p:spPr bwMode="auto">
          <a:xfrm>
            <a:off x="2454359" y="5270500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vi-VN" altLang="vi-VN"/>
          </a:p>
        </p:txBody>
      </p:sp>
      <p:sp>
        <p:nvSpPr>
          <p:cNvPr id="43101" name="AutoShape 93"/>
          <p:cNvSpPr>
            <a:spLocks noChangeArrowheads="1"/>
          </p:cNvSpPr>
          <p:nvPr/>
        </p:nvSpPr>
        <p:spPr bwMode="auto">
          <a:xfrm>
            <a:off x="2346409" y="5378450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vi-VN" altLang="vi-VN"/>
          </a:p>
        </p:txBody>
      </p:sp>
      <p:sp>
        <p:nvSpPr>
          <p:cNvPr id="43102" name="AutoShape 94"/>
          <p:cNvSpPr>
            <a:spLocks noChangeArrowheads="1"/>
          </p:cNvSpPr>
          <p:nvPr/>
        </p:nvSpPr>
        <p:spPr bwMode="auto">
          <a:xfrm>
            <a:off x="2238459" y="5486400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vi-VN" altLang="vi-VN"/>
          </a:p>
        </p:txBody>
      </p:sp>
      <p:sp>
        <p:nvSpPr>
          <p:cNvPr id="43103" name="AutoShape 95"/>
          <p:cNvSpPr>
            <a:spLocks noChangeArrowheads="1"/>
          </p:cNvSpPr>
          <p:nvPr/>
        </p:nvSpPr>
        <p:spPr bwMode="auto">
          <a:xfrm>
            <a:off x="2143209" y="5581650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vi-VN" altLang="vi-VN"/>
          </a:p>
        </p:txBody>
      </p:sp>
      <p:sp>
        <p:nvSpPr>
          <p:cNvPr id="43104" name="AutoShape 96"/>
          <p:cNvSpPr>
            <a:spLocks noChangeArrowheads="1"/>
          </p:cNvSpPr>
          <p:nvPr/>
        </p:nvSpPr>
        <p:spPr bwMode="auto">
          <a:xfrm>
            <a:off x="3254459" y="4730750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vi-VN" altLang="vi-VN"/>
          </a:p>
        </p:txBody>
      </p:sp>
      <p:sp>
        <p:nvSpPr>
          <p:cNvPr id="43105" name="AutoShape 97"/>
          <p:cNvSpPr>
            <a:spLocks noChangeArrowheads="1"/>
          </p:cNvSpPr>
          <p:nvPr/>
        </p:nvSpPr>
        <p:spPr bwMode="auto">
          <a:xfrm>
            <a:off x="3146509" y="4838700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vi-VN" altLang="vi-VN"/>
          </a:p>
        </p:txBody>
      </p:sp>
      <p:sp>
        <p:nvSpPr>
          <p:cNvPr id="43106" name="AutoShape 98"/>
          <p:cNvSpPr>
            <a:spLocks noChangeArrowheads="1"/>
          </p:cNvSpPr>
          <p:nvPr/>
        </p:nvSpPr>
        <p:spPr bwMode="auto">
          <a:xfrm>
            <a:off x="3038559" y="4946650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vi-VN" altLang="vi-VN"/>
          </a:p>
        </p:txBody>
      </p:sp>
      <p:sp>
        <p:nvSpPr>
          <p:cNvPr id="43107" name="AutoShape 99"/>
          <p:cNvSpPr>
            <a:spLocks noChangeArrowheads="1"/>
          </p:cNvSpPr>
          <p:nvPr/>
        </p:nvSpPr>
        <p:spPr bwMode="auto">
          <a:xfrm>
            <a:off x="2930609" y="5054600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vi-VN" altLang="vi-VN"/>
          </a:p>
        </p:txBody>
      </p:sp>
      <p:sp>
        <p:nvSpPr>
          <p:cNvPr id="43108" name="AutoShape 100"/>
          <p:cNvSpPr>
            <a:spLocks noChangeArrowheads="1"/>
          </p:cNvSpPr>
          <p:nvPr/>
        </p:nvSpPr>
        <p:spPr bwMode="auto">
          <a:xfrm>
            <a:off x="2822659" y="5162550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vi-VN" altLang="vi-VN"/>
          </a:p>
        </p:txBody>
      </p:sp>
      <p:sp>
        <p:nvSpPr>
          <p:cNvPr id="43109" name="AutoShape 101"/>
          <p:cNvSpPr>
            <a:spLocks noChangeArrowheads="1"/>
          </p:cNvSpPr>
          <p:nvPr/>
        </p:nvSpPr>
        <p:spPr bwMode="auto">
          <a:xfrm>
            <a:off x="2714709" y="5270500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vi-VN" altLang="vi-VN"/>
          </a:p>
        </p:txBody>
      </p:sp>
      <p:sp>
        <p:nvSpPr>
          <p:cNvPr id="43110" name="AutoShape 102"/>
          <p:cNvSpPr>
            <a:spLocks noChangeArrowheads="1"/>
          </p:cNvSpPr>
          <p:nvPr/>
        </p:nvSpPr>
        <p:spPr bwMode="auto">
          <a:xfrm>
            <a:off x="2606759" y="5378450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vi-VN" altLang="vi-VN"/>
          </a:p>
        </p:txBody>
      </p:sp>
      <p:sp>
        <p:nvSpPr>
          <p:cNvPr id="43111" name="AutoShape 103"/>
          <p:cNvSpPr>
            <a:spLocks noChangeArrowheads="1"/>
          </p:cNvSpPr>
          <p:nvPr/>
        </p:nvSpPr>
        <p:spPr bwMode="auto">
          <a:xfrm>
            <a:off x="2498809" y="5486400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vi-VN" altLang="vi-VN"/>
          </a:p>
        </p:txBody>
      </p:sp>
      <p:sp>
        <p:nvSpPr>
          <p:cNvPr id="43112" name="AutoShape 104"/>
          <p:cNvSpPr>
            <a:spLocks noChangeArrowheads="1"/>
          </p:cNvSpPr>
          <p:nvPr/>
        </p:nvSpPr>
        <p:spPr bwMode="auto">
          <a:xfrm>
            <a:off x="2403559" y="5581650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vi-VN" altLang="vi-VN"/>
          </a:p>
        </p:txBody>
      </p:sp>
      <p:sp>
        <p:nvSpPr>
          <p:cNvPr id="43113" name="AutoShape 105"/>
          <p:cNvSpPr>
            <a:spLocks noChangeArrowheads="1"/>
          </p:cNvSpPr>
          <p:nvPr/>
        </p:nvSpPr>
        <p:spPr bwMode="auto">
          <a:xfrm>
            <a:off x="3514809" y="4730750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vi-VN" altLang="vi-VN"/>
          </a:p>
        </p:txBody>
      </p:sp>
      <p:sp>
        <p:nvSpPr>
          <p:cNvPr id="43114" name="AutoShape 106"/>
          <p:cNvSpPr>
            <a:spLocks noChangeArrowheads="1"/>
          </p:cNvSpPr>
          <p:nvPr/>
        </p:nvSpPr>
        <p:spPr bwMode="auto">
          <a:xfrm>
            <a:off x="3406859" y="4838700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vi-VN" altLang="vi-VN"/>
          </a:p>
        </p:txBody>
      </p:sp>
      <p:sp>
        <p:nvSpPr>
          <p:cNvPr id="43115" name="AutoShape 107"/>
          <p:cNvSpPr>
            <a:spLocks noChangeArrowheads="1"/>
          </p:cNvSpPr>
          <p:nvPr/>
        </p:nvSpPr>
        <p:spPr bwMode="auto">
          <a:xfrm>
            <a:off x="3298909" y="4946650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vi-VN" altLang="vi-VN"/>
          </a:p>
        </p:txBody>
      </p:sp>
      <p:sp>
        <p:nvSpPr>
          <p:cNvPr id="43116" name="AutoShape 108"/>
          <p:cNvSpPr>
            <a:spLocks noChangeArrowheads="1"/>
          </p:cNvSpPr>
          <p:nvPr/>
        </p:nvSpPr>
        <p:spPr bwMode="auto">
          <a:xfrm>
            <a:off x="3190959" y="5054600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vi-VN" altLang="vi-VN"/>
          </a:p>
        </p:txBody>
      </p:sp>
      <p:sp>
        <p:nvSpPr>
          <p:cNvPr id="43117" name="AutoShape 109"/>
          <p:cNvSpPr>
            <a:spLocks noChangeArrowheads="1"/>
          </p:cNvSpPr>
          <p:nvPr/>
        </p:nvSpPr>
        <p:spPr bwMode="auto">
          <a:xfrm>
            <a:off x="3083009" y="5162550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vi-VN" altLang="vi-VN"/>
          </a:p>
        </p:txBody>
      </p:sp>
      <p:sp>
        <p:nvSpPr>
          <p:cNvPr id="43118" name="AutoShape 110"/>
          <p:cNvSpPr>
            <a:spLocks noChangeArrowheads="1"/>
          </p:cNvSpPr>
          <p:nvPr/>
        </p:nvSpPr>
        <p:spPr bwMode="auto">
          <a:xfrm>
            <a:off x="2975059" y="5270500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vi-VN" altLang="vi-VN"/>
          </a:p>
        </p:txBody>
      </p:sp>
      <p:sp>
        <p:nvSpPr>
          <p:cNvPr id="43119" name="AutoShape 111"/>
          <p:cNvSpPr>
            <a:spLocks noChangeArrowheads="1"/>
          </p:cNvSpPr>
          <p:nvPr/>
        </p:nvSpPr>
        <p:spPr bwMode="auto">
          <a:xfrm>
            <a:off x="2867109" y="5378450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vi-VN" altLang="vi-VN"/>
          </a:p>
        </p:txBody>
      </p:sp>
      <p:sp>
        <p:nvSpPr>
          <p:cNvPr id="43120" name="AutoShape 112"/>
          <p:cNvSpPr>
            <a:spLocks noChangeArrowheads="1"/>
          </p:cNvSpPr>
          <p:nvPr/>
        </p:nvSpPr>
        <p:spPr bwMode="auto">
          <a:xfrm>
            <a:off x="2759159" y="5486400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vi-VN" altLang="vi-VN"/>
          </a:p>
        </p:txBody>
      </p:sp>
      <p:sp>
        <p:nvSpPr>
          <p:cNvPr id="43121" name="AutoShape 113"/>
          <p:cNvSpPr>
            <a:spLocks noChangeArrowheads="1"/>
          </p:cNvSpPr>
          <p:nvPr/>
        </p:nvSpPr>
        <p:spPr bwMode="auto">
          <a:xfrm>
            <a:off x="2663909" y="5581650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vi-VN" altLang="vi-VN"/>
          </a:p>
        </p:txBody>
      </p:sp>
      <p:grpSp>
        <p:nvGrpSpPr>
          <p:cNvPr id="43133" name="Group 125"/>
          <p:cNvGrpSpPr>
            <a:grpSpLocks/>
          </p:cNvGrpSpPr>
          <p:nvPr/>
        </p:nvGrpSpPr>
        <p:grpSpPr bwMode="auto">
          <a:xfrm>
            <a:off x="2917909" y="4730750"/>
            <a:ext cx="1216025" cy="1216025"/>
            <a:chOff x="2690" y="3218"/>
            <a:chExt cx="766" cy="766"/>
          </a:xfrm>
        </p:grpSpPr>
        <p:sp>
          <p:nvSpPr>
            <p:cNvPr id="6270" name="AutoShape 114"/>
            <p:cNvSpPr>
              <a:spLocks noChangeArrowheads="1"/>
            </p:cNvSpPr>
            <p:nvPr/>
          </p:nvSpPr>
          <p:spPr bwMode="auto">
            <a:xfrm>
              <a:off x="3226" y="3218"/>
              <a:ext cx="230" cy="230"/>
            </a:xfrm>
            <a:prstGeom prst="cube">
              <a:avLst>
                <a:gd name="adj" fmla="val 29167"/>
              </a:avLst>
            </a:prstGeom>
            <a:solidFill>
              <a:srgbClr val="FFFE00"/>
            </a:solidFill>
            <a:ln w="12700">
              <a:solidFill>
                <a:srgbClr val="CC00C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6271" name="AutoShape 115"/>
            <p:cNvSpPr>
              <a:spLocks noChangeArrowheads="1"/>
            </p:cNvSpPr>
            <p:nvPr/>
          </p:nvSpPr>
          <p:spPr bwMode="auto">
            <a:xfrm>
              <a:off x="3158" y="3286"/>
              <a:ext cx="230" cy="230"/>
            </a:xfrm>
            <a:prstGeom prst="cube">
              <a:avLst>
                <a:gd name="adj" fmla="val 29167"/>
              </a:avLst>
            </a:prstGeom>
            <a:solidFill>
              <a:srgbClr val="FFFE00"/>
            </a:solidFill>
            <a:ln w="12700">
              <a:solidFill>
                <a:srgbClr val="CC00C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6272" name="AutoShape 116"/>
            <p:cNvSpPr>
              <a:spLocks noChangeArrowheads="1"/>
            </p:cNvSpPr>
            <p:nvPr/>
          </p:nvSpPr>
          <p:spPr bwMode="auto">
            <a:xfrm>
              <a:off x="3090" y="3354"/>
              <a:ext cx="230" cy="230"/>
            </a:xfrm>
            <a:prstGeom prst="cube">
              <a:avLst>
                <a:gd name="adj" fmla="val 29167"/>
              </a:avLst>
            </a:prstGeom>
            <a:solidFill>
              <a:srgbClr val="FFFE00"/>
            </a:solidFill>
            <a:ln w="12700">
              <a:solidFill>
                <a:srgbClr val="CC00C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6273" name="AutoShape 117"/>
            <p:cNvSpPr>
              <a:spLocks noChangeArrowheads="1"/>
            </p:cNvSpPr>
            <p:nvPr/>
          </p:nvSpPr>
          <p:spPr bwMode="auto">
            <a:xfrm>
              <a:off x="3022" y="3422"/>
              <a:ext cx="230" cy="230"/>
            </a:xfrm>
            <a:prstGeom prst="cube">
              <a:avLst>
                <a:gd name="adj" fmla="val 29167"/>
              </a:avLst>
            </a:prstGeom>
            <a:solidFill>
              <a:srgbClr val="FFFE00"/>
            </a:solidFill>
            <a:ln w="12700">
              <a:solidFill>
                <a:srgbClr val="CC00C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6274" name="AutoShape 118"/>
            <p:cNvSpPr>
              <a:spLocks noChangeArrowheads="1"/>
            </p:cNvSpPr>
            <p:nvPr/>
          </p:nvSpPr>
          <p:spPr bwMode="auto">
            <a:xfrm>
              <a:off x="2954" y="3490"/>
              <a:ext cx="230" cy="230"/>
            </a:xfrm>
            <a:prstGeom prst="cube">
              <a:avLst>
                <a:gd name="adj" fmla="val 29167"/>
              </a:avLst>
            </a:prstGeom>
            <a:solidFill>
              <a:srgbClr val="FFFE00"/>
            </a:solidFill>
            <a:ln w="12700">
              <a:solidFill>
                <a:srgbClr val="CC00C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6275" name="AutoShape 119"/>
            <p:cNvSpPr>
              <a:spLocks noChangeArrowheads="1"/>
            </p:cNvSpPr>
            <p:nvPr/>
          </p:nvSpPr>
          <p:spPr bwMode="auto">
            <a:xfrm>
              <a:off x="2886" y="3558"/>
              <a:ext cx="230" cy="230"/>
            </a:xfrm>
            <a:prstGeom prst="cube">
              <a:avLst>
                <a:gd name="adj" fmla="val 29167"/>
              </a:avLst>
            </a:prstGeom>
            <a:solidFill>
              <a:srgbClr val="FFFE00"/>
            </a:solidFill>
            <a:ln w="12700">
              <a:solidFill>
                <a:srgbClr val="CC00C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6276" name="AutoShape 120"/>
            <p:cNvSpPr>
              <a:spLocks noChangeArrowheads="1"/>
            </p:cNvSpPr>
            <p:nvPr/>
          </p:nvSpPr>
          <p:spPr bwMode="auto">
            <a:xfrm>
              <a:off x="2818" y="3626"/>
              <a:ext cx="230" cy="230"/>
            </a:xfrm>
            <a:prstGeom prst="cube">
              <a:avLst>
                <a:gd name="adj" fmla="val 29167"/>
              </a:avLst>
            </a:prstGeom>
            <a:solidFill>
              <a:srgbClr val="FFFE00"/>
            </a:solidFill>
            <a:ln w="12700">
              <a:solidFill>
                <a:srgbClr val="CC00C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6277" name="AutoShape 121"/>
            <p:cNvSpPr>
              <a:spLocks noChangeArrowheads="1"/>
            </p:cNvSpPr>
            <p:nvPr/>
          </p:nvSpPr>
          <p:spPr bwMode="auto">
            <a:xfrm>
              <a:off x="2750" y="3694"/>
              <a:ext cx="230" cy="230"/>
            </a:xfrm>
            <a:prstGeom prst="cube">
              <a:avLst>
                <a:gd name="adj" fmla="val 29167"/>
              </a:avLst>
            </a:prstGeom>
            <a:solidFill>
              <a:srgbClr val="FFFE00"/>
            </a:solidFill>
            <a:ln w="12700">
              <a:solidFill>
                <a:srgbClr val="CC00C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6278" name="AutoShape 122"/>
            <p:cNvSpPr>
              <a:spLocks noChangeArrowheads="1"/>
            </p:cNvSpPr>
            <p:nvPr/>
          </p:nvSpPr>
          <p:spPr bwMode="auto">
            <a:xfrm>
              <a:off x="2690" y="3754"/>
              <a:ext cx="230" cy="230"/>
            </a:xfrm>
            <a:prstGeom prst="cube">
              <a:avLst>
                <a:gd name="adj" fmla="val 29167"/>
              </a:avLst>
            </a:prstGeom>
            <a:solidFill>
              <a:srgbClr val="FFFE00"/>
            </a:solidFill>
            <a:ln w="12700">
              <a:solidFill>
                <a:srgbClr val="CC00C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vi-VN" altLang="vi-VN"/>
            </a:p>
          </p:txBody>
        </p:sp>
      </p:grpSp>
      <p:sp>
        <p:nvSpPr>
          <p:cNvPr id="43039" name="AutoShape 31"/>
          <p:cNvSpPr>
            <a:spLocks noChangeArrowheads="1"/>
          </p:cNvSpPr>
          <p:nvPr/>
        </p:nvSpPr>
        <p:spPr bwMode="auto">
          <a:xfrm>
            <a:off x="4025984" y="4730750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vi-VN" altLang="vi-VN"/>
          </a:p>
        </p:txBody>
      </p:sp>
      <p:sp>
        <p:nvSpPr>
          <p:cNvPr id="43040" name="AutoShape 32"/>
          <p:cNvSpPr>
            <a:spLocks noChangeArrowheads="1"/>
          </p:cNvSpPr>
          <p:nvPr/>
        </p:nvSpPr>
        <p:spPr bwMode="auto">
          <a:xfrm>
            <a:off x="3918034" y="4838700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vi-VN" altLang="vi-VN"/>
          </a:p>
        </p:txBody>
      </p:sp>
      <p:sp>
        <p:nvSpPr>
          <p:cNvPr id="43041" name="AutoShape 33"/>
          <p:cNvSpPr>
            <a:spLocks noChangeArrowheads="1"/>
          </p:cNvSpPr>
          <p:nvPr/>
        </p:nvSpPr>
        <p:spPr bwMode="auto">
          <a:xfrm>
            <a:off x="3810084" y="4946650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vi-VN" altLang="vi-VN"/>
          </a:p>
        </p:txBody>
      </p:sp>
      <p:sp>
        <p:nvSpPr>
          <p:cNvPr id="43042" name="AutoShape 34"/>
          <p:cNvSpPr>
            <a:spLocks noChangeArrowheads="1"/>
          </p:cNvSpPr>
          <p:nvPr/>
        </p:nvSpPr>
        <p:spPr bwMode="auto">
          <a:xfrm>
            <a:off x="3702134" y="5054600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vi-VN" altLang="vi-VN"/>
          </a:p>
        </p:txBody>
      </p:sp>
      <p:sp>
        <p:nvSpPr>
          <p:cNvPr id="43043" name="AutoShape 35"/>
          <p:cNvSpPr>
            <a:spLocks noChangeArrowheads="1"/>
          </p:cNvSpPr>
          <p:nvPr/>
        </p:nvSpPr>
        <p:spPr bwMode="auto">
          <a:xfrm>
            <a:off x="3594184" y="5162550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vi-VN" altLang="vi-VN"/>
          </a:p>
        </p:txBody>
      </p:sp>
      <p:sp>
        <p:nvSpPr>
          <p:cNvPr id="43044" name="AutoShape 36"/>
          <p:cNvSpPr>
            <a:spLocks noChangeArrowheads="1"/>
          </p:cNvSpPr>
          <p:nvPr/>
        </p:nvSpPr>
        <p:spPr bwMode="auto">
          <a:xfrm>
            <a:off x="3486234" y="5270500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vi-VN" altLang="vi-VN"/>
          </a:p>
        </p:txBody>
      </p:sp>
      <p:sp>
        <p:nvSpPr>
          <p:cNvPr id="43045" name="AutoShape 37"/>
          <p:cNvSpPr>
            <a:spLocks noChangeArrowheads="1"/>
          </p:cNvSpPr>
          <p:nvPr/>
        </p:nvSpPr>
        <p:spPr bwMode="auto">
          <a:xfrm>
            <a:off x="3378284" y="5378450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vi-VN" altLang="vi-VN"/>
          </a:p>
        </p:txBody>
      </p:sp>
      <p:sp>
        <p:nvSpPr>
          <p:cNvPr id="43046" name="AutoShape 38"/>
          <p:cNvSpPr>
            <a:spLocks noChangeArrowheads="1"/>
          </p:cNvSpPr>
          <p:nvPr/>
        </p:nvSpPr>
        <p:spPr bwMode="auto">
          <a:xfrm>
            <a:off x="3270334" y="5486400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vi-VN" altLang="vi-VN"/>
          </a:p>
        </p:txBody>
      </p:sp>
      <p:sp>
        <p:nvSpPr>
          <p:cNvPr id="43047" name="AutoShape 39"/>
          <p:cNvSpPr>
            <a:spLocks noChangeArrowheads="1"/>
          </p:cNvSpPr>
          <p:nvPr/>
        </p:nvSpPr>
        <p:spPr bwMode="auto">
          <a:xfrm>
            <a:off x="3175084" y="5581650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rgbClr val="CC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vi-VN" altLang="vi-VN"/>
          </a:p>
        </p:txBody>
      </p:sp>
      <p:sp>
        <p:nvSpPr>
          <p:cNvPr id="43143" name="Text Box 135"/>
          <p:cNvSpPr txBox="1">
            <a:spLocks noChangeArrowheads="1"/>
          </p:cNvSpPr>
          <p:nvPr/>
        </p:nvSpPr>
        <p:spPr bwMode="auto">
          <a:xfrm>
            <a:off x="4911087" y="2996910"/>
            <a:ext cx="390525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en-US" altLang="vi-VN" sz="2000" b="1">
                <a:solidFill>
                  <a:srgbClr val="0000FF"/>
                </a:solidFill>
              </a:rPr>
              <a:t>Hình lập phương cạnh 1dm gồm số hình lập phương cạnh 1cm là :</a:t>
            </a:r>
          </a:p>
        </p:txBody>
      </p:sp>
      <p:sp>
        <p:nvSpPr>
          <p:cNvPr id="43144" name="Text Box 136"/>
          <p:cNvSpPr txBox="1">
            <a:spLocks noChangeArrowheads="1"/>
          </p:cNvSpPr>
          <p:nvPr/>
        </p:nvSpPr>
        <p:spPr bwMode="auto">
          <a:xfrm>
            <a:off x="5655625" y="3685886"/>
            <a:ext cx="31353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vi-VN" b="1">
                <a:solidFill>
                  <a:srgbClr val="339933"/>
                </a:solidFill>
              </a:rPr>
              <a:t>100 x 10 = 1 000 (hình)</a:t>
            </a:r>
          </a:p>
        </p:txBody>
      </p:sp>
      <p:sp>
        <p:nvSpPr>
          <p:cNvPr id="142" name="Text Box 13"/>
          <p:cNvSpPr txBox="1">
            <a:spLocks noChangeArrowheads="1"/>
          </p:cNvSpPr>
          <p:nvPr/>
        </p:nvSpPr>
        <p:spPr bwMode="auto">
          <a:xfrm>
            <a:off x="4677725" y="5057486"/>
            <a:ext cx="4800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000">
                <a:latin typeface="Arial" panose="020B0604020202020204" pitchFamily="34" charset="0"/>
              </a:rPr>
              <a:t>Vậy : </a:t>
            </a:r>
            <a:r>
              <a:rPr lang="en-US" altLang="vi-VN" sz="2000" b="1">
                <a:latin typeface="Arial" panose="020B0604020202020204" pitchFamily="34" charset="0"/>
              </a:rPr>
              <a:t>1cm</a:t>
            </a:r>
            <a:r>
              <a:rPr lang="en-US" altLang="vi-VN" sz="2000" b="1" baseline="30000">
                <a:latin typeface="Arial" panose="020B0604020202020204" pitchFamily="34" charset="0"/>
              </a:rPr>
              <a:t>3</a:t>
            </a:r>
            <a:r>
              <a:rPr lang="en-US" altLang="vi-VN" sz="2000">
                <a:latin typeface="Arial" panose="020B0604020202020204" pitchFamily="34" charset="0"/>
              </a:rPr>
              <a:t> = .…....</a:t>
            </a:r>
            <a:r>
              <a:rPr lang="en-US" altLang="vi-VN" sz="2000" b="1">
                <a:latin typeface="Arial" panose="020B0604020202020204" pitchFamily="34" charset="0"/>
              </a:rPr>
              <a:t>dm</a:t>
            </a:r>
            <a:r>
              <a:rPr lang="en-US" altLang="vi-VN" sz="2000" b="1" baseline="30000">
                <a:latin typeface="Arial" panose="020B0604020202020204" pitchFamily="34" charset="0"/>
              </a:rPr>
              <a:t>3</a:t>
            </a:r>
            <a:r>
              <a:rPr lang="en-US" altLang="vi-VN" sz="2000">
                <a:latin typeface="Arial" panose="020B0604020202020204" pitchFamily="34" charset="0"/>
              </a:rPr>
              <a:t>  = ……. </a:t>
            </a:r>
            <a:r>
              <a:rPr lang="en-US" altLang="vi-VN" sz="2000" b="1">
                <a:latin typeface="Arial" panose="020B0604020202020204" pitchFamily="34" charset="0"/>
              </a:rPr>
              <a:t>dm</a:t>
            </a:r>
            <a:r>
              <a:rPr lang="en-US" altLang="vi-VN" sz="2000" b="1" baseline="30000"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143" name="Text Box 18"/>
          <p:cNvSpPr txBox="1">
            <a:spLocks noChangeArrowheads="1"/>
          </p:cNvSpPr>
          <p:nvPr/>
        </p:nvSpPr>
        <p:spPr bwMode="auto">
          <a:xfrm>
            <a:off x="7649525" y="5057486"/>
            <a:ext cx="990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000" b="1">
                <a:solidFill>
                  <a:srgbClr val="FF3300"/>
                </a:solidFill>
                <a:latin typeface="Arial" panose="020B0604020202020204" pitchFamily="34" charset="0"/>
              </a:rPr>
              <a:t>0,001</a:t>
            </a:r>
          </a:p>
        </p:txBody>
      </p:sp>
      <p:grpSp>
        <p:nvGrpSpPr>
          <p:cNvPr id="144" name="Group 41"/>
          <p:cNvGrpSpPr>
            <a:grpSpLocks/>
          </p:cNvGrpSpPr>
          <p:nvPr/>
        </p:nvGrpSpPr>
        <p:grpSpPr bwMode="auto">
          <a:xfrm>
            <a:off x="6168388" y="4908261"/>
            <a:ext cx="1195387" cy="1238250"/>
            <a:chOff x="1407" y="3771"/>
            <a:chExt cx="753" cy="780"/>
          </a:xfrm>
        </p:grpSpPr>
        <p:sp>
          <p:nvSpPr>
            <p:cNvPr id="6267" name="Text Box 38"/>
            <p:cNvSpPr txBox="1">
              <a:spLocks noChangeArrowheads="1"/>
            </p:cNvSpPr>
            <p:nvPr/>
          </p:nvSpPr>
          <p:spPr bwMode="auto">
            <a:xfrm>
              <a:off x="1536" y="3771"/>
              <a:ext cx="624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vi-VN" sz="2000" b="1">
                  <a:solidFill>
                    <a:srgbClr val="FF3300"/>
                  </a:solidFill>
                  <a:latin typeface="Arial" panose="020B0604020202020204" pitchFamily="34" charset="0"/>
                </a:rPr>
                <a:t>1</a:t>
              </a:r>
            </a:p>
          </p:txBody>
        </p:sp>
        <p:sp>
          <p:nvSpPr>
            <p:cNvPr id="146" name="Line 39"/>
            <p:cNvSpPr>
              <a:spLocks noChangeShapeType="1"/>
            </p:cNvSpPr>
            <p:nvPr/>
          </p:nvSpPr>
          <p:spPr bwMode="auto">
            <a:xfrm>
              <a:off x="1464" y="4008"/>
              <a:ext cx="360" cy="0"/>
            </a:xfrm>
            <a:prstGeom prst="line">
              <a:avLst/>
            </a:prstGeom>
            <a:noFill/>
            <a:ln w="28575">
              <a:solidFill>
                <a:srgbClr val="FF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n>
                  <a:solidFill>
                    <a:schemeClr val="tx1"/>
                  </a:solidFill>
                  <a:prstDash val="solid"/>
                </a:ln>
              </a:endParaRPr>
            </a:p>
          </p:txBody>
        </p:sp>
        <p:sp>
          <p:nvSpPr>
            <p:cNvPr id="6269" name="Text Box 40"/>
            <p:cNvSpPr txBox="1">
              <a:spLocks noChangeArrowheads="1"/>
            </p:cNvSpPr>
            <p:nvPr/>
          </p:nvSpPr>
          <p:spPr bwMode="auto">
            <a:xfrm>
              <a:off x="1407" y="4008"/>
              <a:ext cx="576" cy="5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vi-VN" sz="2000" b="1">
                  <a:solidFill>
                    <a:srgbClr val="FF3399"/>
                  </a:solidFill>
                  <a:latin typeface="Arial" panose="020B0604020202020204" pitchFamily="34" charset="0"/>
                </a:rPr>
                <a:t>1000</a:t>
              </a:r>
            </a:p>
            <a:p>
              <a:pPr>
                <a:spcBef>
                  <a:spcPct val="50000"/>
                </a:spcBef>
              </a:pPr>
              <a:endParaRPr lang="en-US" altLang="vi-VN" sz="2000">
                <a:latin typeface="Arial" panose="020B0604020202020204" pitchFamily="34" charset="0"/>
              </a:endParaRPr>
            </a:p>
          </p:txBody>
        </p:sp>
      </p:grpSp>
      <p:sp>
        <p:nvSpPr>
          <p:cNvPr id="139" name="Text Box 17"/>
          <p:cNvSpPr txBox="1">
            <a:spLocks noChangeArrowheads="1"/>
          </p:cNvSpPr>
          <p:nvPr/>
        </p:nvSpPr>
        <p:spPr bwMode="auto">
          <a:xfrm>
            <a:off x="4982525" y="4352636"/>
            <a:ext cx="38084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000">
                <a:latin typeface="Arial" panose="020B0604020202020204" pitchFamily="34" charset="0"/>
              </a:rPr>
              <a:t>Ta có: </a:t>
            </a:r>
            <a:r>
              <a:rPr lang="en-US" altLang="vi-VN" sz="2000" b="1">
                <a:latin typeface="Arial" panose="020B0604020202020204" pitchFamily="34" charset="0"/>
              </a:rPr>
              <a:t>1dm</a:t>
            </a:r>
            <a:r>
              <a:rPr lang="en-US" altLang="vi-VN" sz="2000" b="1" baseline="30000">
                <a:latin typeface="Arial" panose="020B0604020202020204" pitchFamily="34" charset="0"/>
              </a:rPr>
              <a:t>3</a:t>
            </a:r>
            <a:r>
              <a:rPr lang="en-US" altLang="vi-VN" sz="2000">
                <a:latin typeface="Arial" panose="020B0604020202020204" pitchFamily="34" charset="0"/>
              </a:rPr>
              <a:t>  </a:t>
            </a:r>
            <a:r>
              <a:rPr lang="en-US" altLang="vi-VN" sz="2000" b="1">
                <a:latin typeface="Arial" panose="020B0604020202020204" pitchFamily="34" charset="0"/>
              </a:rPr>
              <a:t>=</a:t>
            </a:r>
            <a:r>
              <a:rPr lang="en-US" altLang="vi-VN" sz="2000">
                <a:latin typeface="Arial" panose="020B0604020202020204" pitchFamily="34" charset="0"/>
              </a:rPr>
              <a:t> ………… </a:t>
            </a:r>
            <a:r>
              <a:rPr lang="en-US" altLang="vi-VN" sz="2000" b="1">
                <a:latin typeface="Arial" panose="020B0604020202020204" pitchFamily="34" charset="0"/>
              </a:rPr>
              <a:t>cm</a:t>
            </a:r>
            <a:r>
              <a:rPr lang="en-US" altLang="vi-VN" sz="2000" b="1" baseline="30000"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145" name="Rectangle 72"/>
          <p:cNvSpPr>
            <a:spLocks noChangeArrowheads="1"/>
          </p:cNvSpPr>
          <p:nvPr/>
        </p:nvSpPr>
        <p:spPr bwMode="auto">
          <a:xfrm>
            <a:off x="6811325" y="4352636"/>
            <a:ext cx="7556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000" b="1">
                <a:solidFill>
                  <a:srgbClr val="FF3300"/>
                </a:solidFill>
                <a:latin typeface="Arial" panose="020B0604020202020204" pitchFamily="34" charset="0"/>
              </a:rPr>
              <a:t>1000</a:t>
            </a:r>
          </a:p>
        </p:txBody>
      </p:sp>
      <p:sp>
        <p:nvSpPr>
          <p:cNvPr id="138" name="Text Box 4"/>
          <p:cNvSpPr txBox="1">
            <a:spLocks noChangeArrowheads="1"/>
          </p:cNvSpPr>
          <p:nvPr/>
        </p:nvSpPr>
        <p:spPr bwMode="auto">
          <a:xfrm>
            <a:off x="1033463" y="69810"/>
            <a:ext cx="7239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vi-VN" sz="1600">
              <a:latin typeface="Arial" panose="020B060402020202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842005" y="2267484"/>
            <a:ext cx="3671591" cy="3439302"/>
            <a:chOff x="-1207472" y="-196210"/>
            <a:chExt cx="3671591" cy="3439302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205709" y="1907952"/>
              <a:ext cx="3664014" cy="1335140"/>
            </a:xfrm>
            <a:prstGeom prst="rect">
              <a:avLst/>
            </a:prstGeom>
          </p:spPr>
        </p:pic>
        <p:pic>
          <p:nvPicPr>
            <p:cNvPr id="1363" name="Picture 136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205709" y="1646755"/>
              <a:ext cx="3664014" cy="1335140"/>
            </a:xfrm>
            <a:prstGeom prst="rect">
              <a:avLst/>
            </a:prstGeom>
          </p:spPr>
        </p:pic>
        <p:pic>
          <p:nvPicPr>
            <p:cNvPr id="1364" name="Picture 136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205709" y="1385556"/>
              <a:ext cx="3664014" cy="1335140"/>
            </a:xfrm>
            <a:prstGeom prst="rect">
              <a:avLst/>
            </a:prstGeom>
          </p:spPr>
        </p:pic>
        <p:pic>
          <p:nvPicPr>
            <p:cNvPr id="1365" name="Picture 136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205709" y="1124357"/>
              <a:ext cx="3664014" cy="1335140"/>
            </a:xfrm>
            <a:prstGeom prst="rect">
              <a:avLst/>
            </a:prstGeom>
          </p:spPr>
        </p:pic>
        <p:pic>
          <p:nvPicPr>
            <p:cNvPr id="1366" name="Picture 136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205709" y="863158"/>
              <a:ext cx="3664014" cy="1335140"/>
            </a:xfrm>
            <a:prstGeom prst="rect">
              <a:avLst/>
            </a:prstGeom>
          </p:spPr>
        </p:pic>
        <p:pic>
          <p:nvPicPr>
            <p:cNvPr id="1367" name="Picture 136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205709" y="601959"/>
              <a:ext cx="3664014" cy="1335140"/>
            </a:xfrm>
            <a:prstGeom prst="rect">
              <a:avLst/>
            </a:prstGeom>
          </p:spPr>
        </p:pic>
        <p:pic>
          <p:nvPicPr>
            <p:cNvPr id="1368" name="Picture 136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207472" y="340760"/>
              <a:ext cx="3664014" cy="1335140"/>
            </a:xfrm>
            <a:prstGeom prst="rect">
              <a:avLst/>
            </a:prstGeom>
          </p:spPr>
        </p:pic>
        <p:pic>
          <p:nvPicPr>
            <p:cNvPr id="1370" name="Picture 136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201122" y="74965"/>
              <a:ext cx="3664014" cy="1335140"/>
            </a:xfrm>
            <a:prstGeom prst="rect">
              <a:avLst/>
            </a:prstGeom>
          </p:spPr>
        </p:pic>
        <p:pic>
          <p:nvPicPr>
            <p:cNvPr id="1371" name="Picture 137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199895" y="-196210"/>
              <a:ext cx="3664014" cy="1335140"/>
            </a:xfrm>
            <a:prstGeom prst="rect">
              <a:avLst/>
            </a:prstGeom>
          </p:spPr>
        </p:pic>
      </p:grpSp>
      <p:sp>
        <p:nvSpPr>
          <p:cNvPr id="140" name="Text Box 6"/>
          <p:cNvSpPr txBox="1">
            <a:spLocks noChangeArrowheads="1"/>
          </p:cNvSpPr>
          <p:nvPr/>
        </p:nvSpPr>
        <p:spPr bwMode="auto">
          <a:xfrm>
            <a:off x="985838" y="126139"/>
            <a:ext cx="7105650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2800" b="1" smtClean="0">
                <a:solidFill>
                  <a:srgbClr val="FF3300"/>
                </a:solidFill>
                <a:latin typeface="Arial" panose="020B0604020202020204" pitchFamily="34" charset="0"/>
              </a:rPr>
              <a:t>XĂNG-TI-MÉT KHỐI. ĐỀ-XI-MÉT KHỐI</a:t>
            </a:r>
            <a:endParaRPr lang="en-US" altLang="vi-VN" sz="2800" b="1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sp>
        <p:nvSpPr>
          <p:cNvPr id="141" name="Text Box 7"/>
          <p:cNvSpPr txBox="1">
            <a:spLocks noChangeArrowheads="1"/>
          </p:cNvSpPr>
          <p:nvPr/>
        </p:nvSpPr>
        <p:spPr bwMode="auto">
          <a:xfrm>
            <a:off x="347663" y="757054"/>
            <a:ext cx="70866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vi-VN" sz="1600">
              <a:latin typeface="Arial" panose="020B0604020202020204" pitchFamily="34" charset="0"/>
            </a:endParaRPr>
          </a:p>
        </p:txBody>
      </p:sp>
      <p:cxnSp>
        <p:nvCxnSpPr>
          <p:cNvPr id="147" name="Straight Connector 146"/>
          <p:cNvCxnSpPr/>
          <p:nvPr/>
        </p:nvCxnSpPr>
        <p:spPr>
          <a:xfrm>
            <a:off x="2862263" y="664658"/>
            <a:ext cx="3581400" cy="0"/>
          </a:xfrm>
          <a:prstGeom prst="line">
            <a:avLst/>
          </a:prstGeom>
          <a:ln w="381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0" y="5904059"/>
            <a:ext cx="0" cy="2536511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56" name="AutoShape 4"/>
          <p:cNvSpPr>
            <a:spLocks noChangeArrowheads="1"/>
          </p:cNvSpPr>
          <p:nvPr/>
        </p:nvSpPr>
        <p:spPr bwMode="auto">
          <a:xfrm>
            <a:off x="844634" y="2286000"/>
            <a:ext cx="3656012" cy="3656013"/>
          </a:xfrm>
          <a:prstGeom prst="cube">
            <a:avLst>
              <a:gd name="adj" fmla="val 29167"/>
            </a:avLst>
          </a:prstGeom>
          <a:noFill/>
          <a:ln w="19050">
            <a:solidFill>
              <a:srgbClr val="CC00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E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2563711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 nodeType="clickPar">
                      <p:stCondLst>
                        <p:cond delay="indefinite"/>
                      </p:stCondLst>
                      <p:childTnLst>
                        <p:par>
                          <p:cTn id="2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9" dur="1000" fill="hold"/>
                                        <p:tgtEl>
                                          <p:spTgt spid="430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1000" fill="hold"/>
                                        <p:tgtEl>
                                          <p:spTgt spid="430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1" dur="1000"/>
                                        <p:tgtEl>
                                          <p:spTgt spid="43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 nodeType="clickPar">
                      <p:stCondLst>
                        <p:cond delay="indefinite"/>
                      </p:stCondLst>
                      <p:childTnLst>
                        <p:par>
                          <p:cTn id="2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6" dur="1000" fill="hold"/>
                                        <p:tgtEl>
                                          <p:spTgt spid="430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1000" fill="hold"/>
                                        <p:tgtEl>
                                          <p:spTgt spid="430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8" dur="1000"/>
                                        <p:tgtEl>
                                          <p:spTgt spid="43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 nodeType="clickPar">
                      <p:stCondLst>
                        <p:cond delay="indefinite"/>
                      </p:stCondLst>
                      <p:childTnLst>
                        <p:par>
                          <p:cTn id="2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3" dur="1000" fill="hold"/>
                                        <p:tgtEl>
                                          <p:spTgt spid="430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0" fill="hold"/>
                                        <p:tgtEl>
                                          <p:spTgt spid="430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5" dur="1000"/>
                                        <p:tgtEl>
                                          <p:spTgt spid="43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8" dur="4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 nodeType="clickPar">
                      <p:stCondLst>
                        <p:cond delay="indefinite"/>
                      </p:stCondLst>
                      <p:childTnLst>
                        <p:par>
                          <p:cTn id="2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3" dur="1000" fill="hold"/>
                                        <p:tgtEl>
                                          <p:spTgt spid="43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1000" fill="hold"/>
                                        <p:tgtEl>
                                          <p:spTgt spid="43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5" dur="1000"/>
                                        <p:tgtEl>
                                          <p:spTgt spid="43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 nodeType="clickPar">
                      <p:stCondLst>
                        <p:cond delay="indefinite"/>
                      </p:stCondLst>
                      <p:childTnLst>
                        <p:par>
                          <p:cTn id="2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0" dur="1000" fill="hold"/>
                                        <p:tgtEl>
                                          <p:spTgt spid="43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1000" fill="hold"/>
                                        <p:tgtEl>
                                          <p:spTgt spid="43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2" dur="1000"/>
                                        <p:tgtEl>
                                          <p:spTgt spid="43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3" fill="hold" nodeType="clickPar">
                      <p:stCondLst>
                        <p:cond delay="indefinite"/>
                      </p:stCondLst>
                      <p:childTnLst>
                        <p:par>
                          <p:cTn id="2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97" dur="1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8" fill="hold" nodeType="clickPar">
                      <p:stCondLst>
                        <p:cond delay="indefinite"/>
                      </p:stCondLst>
                      <p:childTnLst>
                        <p:par>
                          <p:cTn id="2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2" dur="1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" fill="hold" nodeType="clickPar">
                      <p:stCondLst>
                        <p:cond delay="indefinite"/>
                      </p:stCondLst>
                      <p:childTnLst>
                        <p:par>
                          <p:cTn id="3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7" dur="1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8" fill="hold" nodeType="clickPar">
                      <p:stCondLst>
                        <p:cond delay="indefinite"/>
                      </p:stCondLst>
                      <p:childTnLst>
                        <p:par>
                          <p:cTn id="3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2" dur="1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3" fill="hold" nodeType="clickPar">
                      <p:stCondLst>
                        <p:cond delay="indefinite"/>
                      </p:stCondLst>
                      <p:childTnLst>
                        <p:par>
                          <p:cTn id="3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7" dur="1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7" grpId="0"/>
      <p:bldP spid="43026" grpId="0" animBg="1"/>
      <p:bldP spid="43027" grpId="0" animBg="1"/>
      <p:bldP spid="43028" grpId="0" animBg="1"/>
      <p:bldP spid="43029" grpId="0" animBg="1"/>
      <p:bldP spid="43030" grpId="0" animBg="1"/>
      <p:bldP spid="43031" grpId="0" animBg="1"/>
      <p:bldP spid="43032" grpId="0" animBg="1"/>
      <p:bldP spid="43033" grpId="0" animBg="1"/>
      <p:bldP spid="43034" grpId="0" animBg="1"/>
      <p:bldP spid="43035" grpId="0" animBg="1"/>
      <p:bldP spid="43037" grpId="0"/>
      <p:bldP spid="43038" grpId="0"/>
      <p:bldP spid="43048" grpId="0"/>
      <p:bldP spid="43049" grpId="0"/>
      <p:bldP spid="43050" grpId="0" animBg="1"/>
      <p:bldP spid="43050" grpId="1" animBg="1"/>
      <p:bldP spid="43051" grpId="0" animBg="1"/>
      <p:bldP spid="43052" grpId="0" animBg="1"/>
      <p:bldP spid="43053" grpId="0" animBg="1"/>
      <p:bldP spid="43054" grpId="0" animBg="1"/>
      <p:bldP spid="43055" grpId="0" animBg="1"/>
      <p:bldP spid="43056" grpId="0" animBg="1"/>
      <p:bldP spid="43057" grpId="0" animBg="1"/>
      <p:bldP spid="43058" grpId="0" animBg="1"/>
      <p:bldP spid="43059" grpId="0" animBg="1"/>
      <p:bldP spid="43059" grpId="1" animBg="1"/>
      <p:bldP spid="43060" grpId="0" animBg="1"/>
      <p:bldP spid="43061" grpId="0" animBg="1"/>
      <p:bldP spid="43062" grpId="0" animBg="1"/>
      <p:bldP spid="43063" grpId="0" animBg="1"/>
      <p:bldP spid="43064" grpId="0" animBg="1"/>
      <p:bldP spid="43065" grpId="0" animBg="1"/>
      <p:bldP spid="43066" grpId="0" animBg="1"/>
      <p:bldP spid="43067" grpId="0" animBg="1"/>
      <p:bldP spid="43068" grpId="0" animBg="1"/>
      <p:bldP spid="43068" grpId="1" animBg="1"/>
      <p:bldP spid="43069" grpId="0" animBg="1"/>
      <p:bldP spid="43070" grpId="0" animBg="1"/>
      <p:bldP spid="43071" grpId="0" animBg="1"/>
      <p:bldP spid="43072" grpId="0" animBg="1"/>
      <p:bldP spid="43073" grpId="0" animBg="1"/>
      <p:bldP spid="43074" grpId="0" animBg="1"/>
      <p:bldP spid="43075" grpId="0" animBg="1"/>
      <p:bldP spid="43076" grpId="0" animBg="1"/>
      <p:bldP spid="43077" grpId="0" animBg="1"/>
      <p:bldP spid="43077" grpId="1" animBg="1"/>
      <p:bldP spid="43078" grpId="0" animBg="1"/>
      <p:bldP spid="43079" grpId="0" animBg="1"/>
      <p:bldP spid="43080" grpId="0" animBg="1"/>
      <p:bldP spid="43081" grpId="0" animBg="1"/>
      <p:bldP spid="43082" grpId="0" animBg="1"/>
      <p:bldP spid="43083" grpId="0" animBg="1"/>
      <p:bldP spid="43084" grpId="0" animBg="1"/>
      <p:bldP spid="43085" grpId="0" animBg="1"/>
      <p:bldP spid="43086" grpId="0" animBg="1"/>
      <p:bldP spid="43086" grpId="1" animBg="1"/>
      <p:bldP spid="43087" grpId="0" animBg="1"/>
      <p:bldP spid="43088" grpId="0" animBg="1"/>
      <p:bldP spid="43089" grpId="0" animBg="1"/>
      <p:bldP spid="43090" grpId="0" animBg="1"/>
      <p:bldP spid="43091" grpId="0" animBg="1"/>
      <p:bldP spid="43092" grpId="0" animBg="1"/>
      <p:bldP spid="43093" grpId="0" animBg="1"/>
      <p:bldP spid="43094" grpId="0" animBg="1"/>
      <p:bldP spid="43095" grpId="0" animBg="1"/>
      <p:bldP spid="43095" grpId="1" animBg="1"/>
      <p:bldP spid="43096" grpId="0" animBg="1"/>
      <p:bldP spid="43097" grpId="0" animBg="1"/>
      <p:bldP spid="43098" grpId="0" animBg="1"/>
      <p:bldP spid="43099" grpId="0" animBg="1"/>
      <p:bldP spid="43100" grpId="0" animBg="1"/>
      <p:bldP spid="43101" grpId="0" animBg="1"/>
      <p:bldP spid="43102" grpId="0" animBg="1"/>
      <p:bldP spid="43103" grpId="0" animBg="1"/>
      <p:bldP spid="43104" grpId="0" animBg="1"/>
      <p:bldP spid="43104" grpId="1" animBg="1"/>
      <p:bldP spid="43105" grpId="0" animBg="1"/>
      <p:bldP spid="43106" grpId="0" animBg="1"/>
      <p:bldP spid="43107" grpId="0" animBg="1"/>
      <p:bldP spid="43108" grpId="0" animBg="1"/>
      <p:bldP spid="43109" grpId="0" animBg="1"/>
      <p:bldP spid="43110" grpId="0" animBg="1"/>
      <p:bldP spid="43111" grpId="0" animBg="1"/>
      <p:bldP spid="43112" grpId="0" animBg="1"/>
      <p:bldP spid="43113" grpId="0" animBg="1"/>
      <p:bldP spid="43113" grpId="1" animBg="1"/>
      <p:bldP spid="43114" grpId="0" animBg="1"/>
      <p:bldP spid="43115" grpId="0" animBg="1"/>
      <p:bldP spid="43116" grpId="0" animBg="1"/>
      <p:bldP spid="43117" grpId="0" animBg="1"/>
      <p:bldP spid="43118" grpId="0" animBg="1"/>
      <p:bldP spid="43119" grpId="0" animBg="1"/>
      <p:bldP spid="43120" grpId="0" animBg="1"/>
      <p:bldP spid="43121" grpId="0" animBg="1"/>
      <p:bldP spid="43039" grpId="0" animBg="1"/>
      <p:bldP spid="43039" grpId="1" animBg="1"/>
      <p:bldP spid="43040" grpId="0" animBg="1"/>
      <p:bldP spid="43041" grpId="0" animBg="1"/>
      <p:bldP spid="43042" grpId="0" animBg="1"/>
      <p:bldP spid="43043" grpId="0" animBg="1"/>
      <p:bldP spid="43044" grpId="0" animBg="1"/>
      <p:bldP spid="43045" grpId="0" animBg="1"/>
      <p:bldP spid="43046" grpId="0" animBg="1"/>
      <p:bldP spid="43047" grpId="0" animBg="1"/>
      <p:bldP spid="43143" grpId="0"/>
      <p:bldP spid="43144" grpId="0"/>
      <p:bldP spid="142" grpId="0"/>
      <p:bldP spid="143" grpId="0"/>
      <p:bldP spid="139" grpId="0"/>
      <p:bldP spid="14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1295400" y="851476"/>
            <a:ext cx="5562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4">
              <a:spcBef>
                <a:spcPct val="50000"/>
              </a:spcBef>
              <a:buFont typeface="Wingdings" panose="05000000000000000000" pitchFamily="2" charset="2"/>
              <a:buChar char="v"/>
            </a:pPr>
            <a:r>
              <a:rPr lang="en-US" altLang="vi-VN" sz="2000" b="1">
                <a:latin typeface="Arial" panose="020B0604020202020204" pitchFamily="34" charset="0"/>
              </a:rPr>
              <a:t> Hoạt động 4 : Luyện tập </a:t>
            </a: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381000" y="1366044"/>
            <a:ext cx="5486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000" b="1">
                <a:latin typeface="Arial" panose="020B0604020202020204" pitchFamily="34" charset="0"/>
              </a:rPr>
              <a:t>Bài 1: Viết vào ô trống (theo mẫu)</a:t>
            </a:r>
          </a:p>
        </p:txBody>
      </p:sp>
      <p:sp>
        <p:nvSpPr>
          <p:cNvPr id="26631" name="Rectangle 7"/>
          <p:cNvSpPr>
            <a:spLocks noChangeArrowheads="1"/>
          </p:cNvSpPr>
          <p:nvPr/>
        </p:nvSpPr>
        <p:spPr bwMode="auto">
          <a:xfrm>
            <a:off x="457200" y="6010275"/>
            <a:ext cx="2016125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endParaRPr lang="en-US" sz="2000">
              <a:latin typeface="Arial"/>
            </a:endParaRPr>
          </a:p>
        </p:txBody>
      </p:sp>
      <p:sp>
        <p:nvSpPr>
          <p:cNvPr id="7173" name="Line 44"/>
          <p:cNvSpPr>
            <a:spLocks noChangeShapeType="1"/>
          </p:cNvSpPr>
          <p:nvPr/>
        </p:nvSpPr>
        <p:spPr bwMode="auto">
          <a:xfrm>
            <a:off x="9144000" y="2819400"/>
            <a:ext cx="0" cy="3646488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graphicFrame>
        <p:nvGraphicFramePr>
          <p:cNvPr id="26844" name="Group 220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111158165"/>
              </p:ext>
            </p:extLst>
          </p:nvPr>
        </p:nvGraphicFramePr>
        <p:xfrm>
          <a:off x="381000" y="1912938"/>
          <a:ext cx="8382000" cy="4716462"/>
        </p:xfrm>
        <a:graphic>
          <a:graphicData uri="http://schemas.openxmlformats.org/drawingml/2006/table">
            <a:tbl>
              <a:tblPr/>
              <a:tblGrid>
                <a:gridCol w="15160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659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79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Viết số</a:t>
                      </a: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Đọc số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79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76cm</a:t>
                      </a:r>
                      <a:r>
                        <a:rPr kumimoji="0" lang="en-US" sz="2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Bảy mươi sáu xăng-ti-mét khối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79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519dm</a:t>
                      </a:r>
                      <a:r>
                        <a:rPr kumimoji="0" lang="en-US" sz="2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79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85,08dm</a:t>
                      </a:r>
                      <a:r>
                        <a:rPr kumimoji="0" lang="en-US" sz="2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961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79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Một trăm chín mươi hai xăng-ti-mét khối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79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Hai nghìn không trăm linh một đề-xi-mét khối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724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Ba phần tám xăng-ti-mét khối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7203" name="Object 61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204579745"/>
              </p:ext>
            </p:extLst>
          </p:nvPr>
        </p:nvGraphicFramePr>
        <p:xfrm>
          <a:off x="6610350" y="3754438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1" name="Equation" r:id="rId3" imgW="114151" imgH="215619" progId="Equation.3">
                  <p:embed/>
                </p:oleObj>
              </mc:Choice>
              <mc:Fallback>
                <p:oleObj name="Equation" r:id="rId3" imgW="114151" imgH="215619" progId="Equation.3">
                  <p:embed/>
                  <p:pic>
                    <p:nvPicPr>
                      <p:cNvPr id="0" name="Object 61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10350" y="3754438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04" name="Rectangle 62"/>
          <p:cNvSpPr>
            <a:spLocks noChangeArrowheads="1"/>
          </p:cNvSpPr>
          <p:nvPr/>
        </p:nvSpPr>
        <p:spPr bwMode="auto">
          <a:xfrm>
            <a:off x="0" y="-230188"/>
            <a:ext cx="184150" cy="400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vi-VN" altLang="vi-VN" sz="2000">
              <a:latin typeface="Arial" panose="020B0604020202020204" pitchFamily="34" charset="0"/>
            </a:endParaRPr>
          </a:p>
        </p:txBody>
      </p:sp>
      <p:sp>
        <p:nvSpPr>
          <p:cNvPr id="7205" name="Rectangle 63"/>
          <p:cNvSpPr>
            <a:spLocks noChangeArrowheads="1"/>
          </p:cNvSpPr>
          <p:nvPr/>
        </p:nvSpPr>
        <p:spPr bwMode="auto">
          <a:xfrm>
            <a:off x="0" y="-230188"/>
            <a:ext cx="184150" cy="400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vi-VN" altLang="vi-VN" sz="2000">
              <a:latin typeface="Arial" panose="020B0604020202020204" pitchFamily="34" charset="0"/>
            </a:endParaRPr>
          </a:p>
        </p:txBody>
      </p:sp>
      <p:sp>
        <p:nvSpPr>
          <p:cNvPr id="26785" name="Text Box 161"/>
          <p:cNvSpPr txBox="1">
            <a:spLocks noChangeArrowheads="1"/>
          </p:cNvSpPr>
          <p:nvPr/>
        </p:nvSpPr>
        <p:spPr bwMode="auto">
          <a:xfrm>
            <a:off x="1905000" y="3048000"/>
            <a:ext cx="609600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en-US" altLang="vi-VN" sz="2000">
                <a:latin typeface="Arial" panose="020B0604020202020204" pitchFamily="34" charset="0"/>
              </a:rPr>
              <a:t>Năm trăm mười chín đề-xi-mét khối</a:t>
            </a:r>
          </a:p>
          <a:p>
            <a:pPr>
              <a:spcBef>
                <a:spcPct val="50000"/>
              </a:spcBef>
            </a:pPr>
            <a:endParaRPr lang="en-US" altLang="vi-VN" sz="2000">
              <a:latin typeface="Arial" panose="020B0604020202020204" pitchFamily="34" charset="0"/>
            </a:endParaRPr>
          </a:p>
        </p:txBody>
      </p:sp>
      <p:sp>
        <p:nvSpPr>
          <p:cNvPr id="26786" name="Text Box 162"/>
          <p:cNvSpPr txBox="1">
            <a:spLocks noChangeArrowheads="1"/>
          </p:cNvSpPr>
          <p:nvPr/>
        </p:nvSpPr>
        <p:spPr bwMode="auto">
          <a:xfrm>
            <a:off x="1828800" y="3581400"/>
            <a:ext cx="693420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000">
                <a:latin typeface="Arial" panose="020B0604020202020204" pitchFamily="34" charset="0"/>
              </a:rPr>
              <a:t> Tám mươi lăm phẩy không tám đề-xi-mét khối</a:t>
            </a:r>
          </a:p>
          <a:p>
            <a:pPr>
              <a:spcBef>
                <a:spcPct val="50000"/>
              </a:spcBef>
            </a:pPr>
            <a:endParaRPr lang="en-US" altLang="vi-VN" sz="2000">
              <a:latin typeface="Arial" panose="020B0604020202020204" pitchFamily="34" charset="0"/>
            </a:endParaRPr>
          </a:p>
        </p:txBody>
      </p:sp>
      <p:sp>
        <p:nvSpPr>
          <p:cNvPr id="26787" name="Text Box 163"/>
          <p:cNvSpPr txBox="1">
            <a:spLocks noChangeArrowheads="1"/>
          </p:cNvSpPr>
          <p:nvPr/>
        </p:nvSpPr>
        <p:spPr bwMode="auto">
          <a:xfrm>
            <a:off x="1905000" y="4114800"/>
            <a:ext cx="6400800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>
                <a:latin typeface="Arial"/>
              </a:rPr>
              <a:t>Bốn phần năm xăng-ti-mét khối</a:t>
            </a:r>
          </a:p>
          <a:p>
            <a:pPr>
              <a:spcBef>
                <a:spcPct val="50000"/>
              </a:spcBef>
              <a:defRPr/>
            </a:pPr>
            <a:endParaRPr lang="en-US" sz="2000">
              <a:latin typeface="Arial"/>
            </a:endParaRPr>
          </a:p>
        </p:txBody>
      </p:sp>
      <p:sp>
        <p:nvSpPr>
          <p:cNvPr id="7209" name="Text Box 168"/>
          <p:cNvSpPr txBox="1">
            <a:spLocks noChangeArrowheads="1"/>
          </p:cNvSpPr>
          <p:nvPr/>
        </p:nvSpPr>
        <p:spPr bwMode="auto">
          <a:xfrm>
            <a:off x="685800" y="5486400"/>
            <a:ext cx="1219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vi-VN" altLang="vi-VN" sz="2000">
              <a:latin typeface="Arial" panose="020B0604020202020204" pitchFamily="34" charset="0"/>
            </a:endParaRPr>
          </a:p>
        </p:txBody>
      </p:sp>
      <p:sp>
        <p:nvSpPr>
          <p:cNvPr id="26794" name="Text Box 170"/>
          <p:cNvSpPr txBox="1">
            <a:spLocks noChangeArrowheads="1"/>
          </p:cNvSpPr>
          <p:nvPr/>
        </p:nvSpPr>
        <p:spPr bwMode="auto">
          <a:xfrm>
            <a:off x="381000" y="5410200"/>
            <a:ext cx="1905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000" b="1">
                <a:latin typeface="Arial" panose="020B0604020202020204" pitchFamily="34" charset="0"/>
              </a:rPr>
              <a:t>2001dm</a:t>
            </a:r>
            <a:r>
              <a:rPr lang="en-US" altLang="vi-VN" sz="2000" b="1" baseline="30000">
                <a:latin typeface="Arial" panose="020B0604020202020204" pitchFamily="34" charset="0"/>
              </a:rPr>
              <a:t>3</a:t>
            </a:r>
            <a:r>
              <a:rPr lang="en-US" altLang="vi-VN" sz="200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26802" name="Text Box 178"/>
          <p:cNvSpPr txBox="1">
            <a:spLocks noChangeArrowheads="1"/>
          </p:cNvSpPr>
          <p:nvPr/>
        </p:nvSpPr>
        <p:spPr bwMode="auto">
          <a:xfrm>
            <a:off x="381000" y="4876800"/>
            <a:ext cx="1981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000" b="1">
                <a:latin typeface="Arial" panose="020B0604020202020204" pitchFamily="34" charset="0"/>
              </a:rPr>
              <a:t>192cm</a:t>
            </a:r>
            <a:r>
              <a:rPr lang="en-US" altLang="vi-VN" sz="2000" b="1" baseline="30000">
                <a:latin typeface="Arial" panose="020B0604020202020204" pitchFamily="34" charset="0"/>
              </a:rPr>
              <a:t>3</a:t>
            </a:r>
          </a:p>
        </p:txBody>
      </p:sp>
      <p:grpSp>
        <p:nvGrpSpPr>
          <p:cNvPr id="2" name="Group 236"/>
          <p:cNvGrpSpPr>
            <a:grpSpLocks/>
          </p:cNvGrpSpPr>
          <p:nvPr/>
        </p:nvGrpSpPr>
        <p:grpSpPr bwMode="auto">
          <a:xfrm>
            <a:off x="609600" y="4038600"/>
            <a:ext cx="1143000" cy="693738"/>
            <a:chOff x="384" y="2544"/>
            <a:chExt cx="720" cy="437"/>
          </a:xfrm>
        </p:grpSpPr>
        <p:grpSp>
          <p:nvGrpSpPr>
            <p:cNvPr id="7222" name="Group 222"/>
            <p:cNvGrpSpPr>
              <a:grpSpLocks/>
            </p:cNvGrpSpPr>
            <p:nvPr/>
          </p:nvGrpSpPr>
          <p:grpSpPr bwMode="auto">
            <a:xfrm>
              <a:off x="384" y="2544"/>
              <a:ext cx="240" cy="437"/>
              <a:chOff x="4128" y="816"/>
              <a:chExt cx="232" cy="429"/>
            </a:xfrm>
          </p:grpSpPr>
          <p:sp>
            <p:nvSpPr>
              <p:cNvPr id="7224" name="Line 223"/>
              <p:cNvSpPr>
                <a:spLocks noChangeShapeType="1"/>
              </p:cNvSpPr>
              <p:nvPr/>
            </p:nvSpPr>
            <p:spPr bwMode="auto">
              <a:xfrm>
                <a:off x="4128" y="1056"/>
                <a:ext cx="232" cy="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 b="1"/>
              </a:p>
            </p:txBody>
          </p:sp>
          <p:sp>
            <p:nvSpPr>
              <p:cNvPr id="7225" name="Rectangle 224"/>
              <p:cNvSpPr>
                <a:spLocks noChangeArrowheads="1"/>
              </p:cNvSpPr>
              <p:nvPr/>
            </p:nvSpPr>
            <p:spPr bwMode="auto">
              <a:xfrm>
                <a:off x="4173" y="1055"/>
                <a:ext cx="87" cy="1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n-US" altLang="vi-VN" sz="2000" b="1">
                    <a:latin typeface="Arial" panose="020B0604020202020204" pitchFamily="34" charset="0"/>
                  </a:rPr>
                  <a:t>5</a:t>
                </a:r>
              </a:p>
            </p:txBody>
          </p:sp>
          <p:sp>
            <p:nvSpPr>
              <p:cNvPr id="7226" name="Rectangle 225"/>
              <p:cNvSpPr>
                <a:spLocks noChangeArrowheads="1"/>
              </p:cNvSpPr>
              <p:nvPr/>
            </p:nvSpPr>
            <p:spPr bwMode="auto">
              <a:xfrm>
                <a:off x="4176" y="816"/>
                <a:ext cx="84" cy="1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n-US" altLang="vi-VN" sz="2000" b="1">
                    <a:latin typeface="Arial" panose="020B0604020202020204" pitchFamily="34" charset="0"/>
                  </a:rPr>
                  <a:t>4</a:t>
                </a:r>
              </a:p>
            </p:txBody>
          </p:sp>
        </p:grpSp>
        <p:sp>
          <p:nvSpPr>
            <p:cNvPr id="26850" name="Text Box 226"/>
            <p:cNvSpPr txBox="1">
              <a:spLocks noChangeArrowheads="1"/>
            </p:cNvSpPr>
            <p:nvPr/>
          </p:nvSpPr>
          <p:spPr bwMode="auto">
            <a:xfrm>
              <a:off x="624" y="2595"/>
              <a:ext cx="480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000" b="1">
                  <a:latin typeface="Arial"/>
                </a:rPr>
                <a:t>cm</a:t>
              </a:r>
              <a:r>
                <a:rPr lang="en-US" sz="2000" b="1" baseline="30000">
                  <a:latin typeface="Arial"/>
                </a:rPr>
                <a:t>3</a:t>
              </a:r>
            </a:p>
          </p:txBody>
        </p:sp>
      </p:grpSp>
      <p:grpSp>
        <p:nvGrpSpPr>
          <p:cNvPr id="4" name="Group 233"/>
          <p:cNvGrpSpPr>
            <a:grpSpLocks/>
          </p:cNvGrpSpPr>
          <p:nvPr/>
        </p:nvGrpSpPr>
        <p:grpSpPr bwMode="auto">
          <a:xfrm>
            <a:off x="609600" y="5943600"/>
            <a:ext cx="1219200" cy="687388"/>
            <a:chOff x="432" y="3879"/>
            <a:chExt cx="768" cy="433"/>
          </a:xfrm>
        </p:grpSpPr>
        <p:grpSp>
          <p:nvGrpSpPr>
            <p:cNvPr id="7217" name="Group 228"/>
            <p:cNvGrpSpPr>
              <a:grpSpLocks/>
            </p:cNvGrpSpPr>
            <p:nvPr/>
          </p:nvGrpSpPr>
          <p:grpSpPr bwMode="auto">
            <a:xfrm>
              <a:off x="432" y="3879"/>
              <a:ext cx="232" cy="433"/>
              <a:chOff x="4128" y="816"/>
              <a:chExt cx="232" cy="433"/>
            </a:xfrm>
          </p:grpSpPr>
          <p:sp>
            <p:nvSpPr>
              <p:cNvPr id="7219" name="Line 229"/>
              <p:cNvSpPr>
                <a:spLocks noChangeShapeType="1"/>
              </p:cNvSpPr>
              <p:nvPr/>
            </p:nvSpPr>
            <p:spPr bwMode="auto">
              <a:xfrm>
                <a:off x="4128" y="1038"/>
                <a:ext cx="232" cy="1"/>
              </a:xfrm>
              <a:prstGeom prst="line">
                <a:avLst/>
              </a:prstGeom>
              <a:noFill/>
              <a:ln w="2540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220" name="Rectangle 230"/>
              <p:cNvSpPr>
                <a:spLocks noChangeArrowheads="1"/>
              </p:cNvSpPr>
              <p:nvPr/>
            </p:nvSpPr>
            <p:spPr bwMode="auto">
              <a:xfrm>
                <a:off x="4173" y="1055"/>
                <a:ext cx="90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n-US" altLang="vi-VN" sz="2000" b="1">
                    <a:latin typeface="Arial" panose="020B0604020202020204" pitchFamily="34" charset="0"/>
                  </a:rPr>
                  <a:t>8</a:t>
                </a:r>
              </a:p>
            </p:txBody>
          </p:sp>
          <p:sp>
            <p:nvSpPr>
              <p:cNvPr id="7221" name="Rectangle 231"/>
              <p:cNvSpPr>
                <a:spLocks noChangeArrowheads="1"/>
              </p:cNvSpPr>
              <p:nvPr/>
            </p:nvSpPr>
            <p:spPr bwMode="auto">
              <a:xfrm>
                <a:off x="4176" y="816"/>
                <a:ext cx="90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n-US" altLang="vi-VN" sz="2000" b="1">
                    <a:latin typeface="Arial" panose="020B0604020202020204" pitchFamily="34" charset="0"/>
                  </a:rPr>
                  <a:t>3</a:t>
                </a:r>
              </a:p>
            </p:txBody>
          </p:sp>
        </p:grpSp>
        <p:sp>
          <p:nvSpPr>
            <p:cNvPr id="26856" name="Text Box 232"/>
            <p:cNvSpPr txBox="1">
              <a:spLocks noChangeArrowheads="1"/>
            </p:cNvSpPr>
            <p:nvPr/>
          </p:nvSpPr>
          <p:spPr bwMode="auto">
            <a:xfrm>
              <a:off x="672" y="3984"/>
              <a:ext cx="528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000" b="1">
                  <a:latin typeface="Arial"/>
                </a:rPr>
                <a:t>cm</a:t>
              </a:r>
              <a:r>
                <a:rPr lang="en-US" sz="2000" b="1" baseline="30000">
                  <a:latin typeface="Arial"/>
                </a:rPr>
                <a:t>3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1019175" y="171094"/>
            <a:ext cx="7105650" cy="538519"/>
            <a:chOff x="1066800" y="243832"/>
            <a:chExt cx="7105650" cy="538519"/>
          </a:xfrm>
        </p:grpSpPr>
        <p:sp>
          <p:nvSpPr>
            <p:cNvPr id="32" name="Text Box 6"/>
            <p:cNvSpPr txBox="1">
              <a:spLocks noChangeArrowheads="1"/>
            </p:cNvSpPr>
            <p:nvPr/>
          </p:nvSpPr>
          <p:spPr bwMode="auto">
            <a:xfrm>
              <a:off x="1066800" y="243832"/>
              <a:ext cx="710565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vi-VN" sz="2800" b="1" smtClean="0">
                  <a:solidFill>
                    <a:srgbClr val="FF3300"/>
                  </a:solidFill>
                  <a:latin typeface="Arial" panose="020B0604020202020204" pitchFamily="34" charset="0"/>
                </a:rPr>
                <a:t>XĂNG-TI-MÉT KHỐI. ĐỀ-XI-MÉT KHỐI</a:t>
              </a:r>
              <a:endParaRPr lang="en-US" altLang="vi-VN" sz="2800" b="1">
                <a:solidFill>
                  <a:srgbClr val="FF3300"/>
                </a:solidFill>
                <a:latin typeface="Arial" panose="020B0604020202020204" pitchFamily="34" charset="0"/>
              </a:endParaRPr>
            </a:p>
          </p:txBody>
        </p:sp>
        <p:cxnSp>
          <p:nvCxnSpPr>
            <p:cNvPr id="33" name="Straight Connector 32"/>
            <p:cNvCxnSpPr/>
            <p:nvPr/>
          </p:nvCxnSpPr>
          <p:spPr>
            <a:xfrm>
              <a:off x="2943225" y="782351"/>
              <a:ext cx="3581400" cy="0"/>
            </a:xfrm>
            <a:prstGeom prst="line">
              <a:avLst/>
            </a:prstGeom>
            <a:ln w="3810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2684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2678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2678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2678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268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26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/>
      <p:bldP spid="26628" grpId="0"/>
      <p:bldP spid="26785" grpId="0"/>
      <p:bldP spid="26786" grpId="0"/>
      <p:bldP spid="2678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4"/>
          <p:cNvSpPr txBox="1">
            <a:spLocks noChangeArrowheads="1"/>
          </p:cNvSpPr>
          <p:nvPr/>
        </p:nvSpPr>
        <p:spPr bwMode="auto">
          <a:xfrm>
            <a:off x="2590800" y="1069820"/>
            <a:ext cx="4038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 typeface="Wingdings" panose="05000000000000000000" pitchFamily="2" charset="2"/>
              <a:buChar char="v"/>
            </a:pPr>
            <a:r>
              <a:rPr lang="en-US" altLang="vi-VN" sz="2000" b="1">
                <a:latin typeface="Arial" panose="020B0604020202020204" pitchFamily="34" charset="0"/>
              </a:rPr>
              <a:t>Hoạt động 4:  Luyện tập</a:t>
            </a:r>
            <a:r>
              <a:rPr lang="en-US" altLang="vi-VN" sz="1800" b="1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6400" name="Text Box 16"/>
          <p:cNvSpPr txBox="1">
            <a:spLocks noChangeArrowheads="1"/>
          </p:cNvSpPr>
          <p:nvPr/>
        </p:nvSpPr>
        <p:spPr bwMode="auto">
          <a:xfrm>
            <a:off x="457200" y="1949305"/>
            <a:ext cx="6248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b="1">
                <a:latin typeface="Arial" panose="020B0604020202020204" pitchFamily="34" charset="0"/>
              </a:rPr>
              <a:t>Bài 2: Viết số thích hợp vào chỗ chấm</a:t>
            </a:r>
            <a:r>
              <a:rPr lang="en-US" altLang="vi-VN" b="1" smtClean="0">
                <a:latin typeface="Arial" panose="020B0604020202020204" pitchFamily="34" charset="0"/>
              </a:rPr>
              <a:t>:</a:t>
            </a:r>
            <a:endParaRPr lang="en-US" altLang="vi-VN" sz="2000">
              <a:latin typeface="Arial" panose="020B0604020202020204" pitchFamily="34" charset="0"/>
            </a:endParaRPr>
          </a:p>
        </p:txBody>
      </p:sp>
      <p:sp>
        <p:nvSpPr>
          <p:cNvPr id="16413" name="Line 29"/>
          <p:cNvSpPr>
            <a:spLocks noChangeShapeType="1"/>
          </p:cNvSpPr>
          <p:nvPr/>
        </p:nvSpPr>
        <p:spPr bwMode="auto">
          <a:xfrm>
            <a:off x="5029200" y="2819400"/>
            <a:ext cx="0" cy="175260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6401" name="Text Box 17"/>
          <p:cNvSpPr txBox="1">
            <a:spLocks noChangeArrowheads="1"/>
          </p:cNvSpPr>
          <p:nvPr/>
        </p:nvSpPr>
        <p:spPr bwMode="auto">
          <a:xfrm>
            <a:off x="1143000" y="2667000"/>
            <a:ext cx="5410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000">
                <a:latin typeface="Arial" panose="020B0604020202020204" pitchFamily="34" charset="0"/>
              </a:rPr>
              <a:t>a) 1dm</a:t>
            </a:r>
            <a:r>
              <a:rPr lang="en-US" altLang="vi-VN" sz="2000" b="1" baseline="30000">
                <a:latin typeface="Arial" panose="020B0604020202020204" pitchFamily="34" charset="0"/>
              </a:rPr>
              <a:t>3</a:t>
            </a:r>
            <a:r>
              <a:rPr lang="en-US" altLang="vi-VN" sz="2000">
                <a:latin typeface="Arial" panose="020B0604020202020204" pitchFamily="34" charset="0"/>
              </a:rPr>
              <a:t>  = ………… cm</a:t>
            </a:r>
            <a:r>
              <a:rPr lang="en-US" altLang="vi-VN" sz="2000" b="1" baseline="30000"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16403" name="Text Box 19"/>
          <p:cNvSpPr txBox="1">
            <a:spLocks noChangeArrowheads="1"/>
          </p:cNvSpPr>
          <p:nvPr/>
        </p:nvSpPr>
        <p:spPr bwMode="auto">
          <a:xfrm>
            <a:off x="1143000" y="3276600"/>
            <a:ext cx="5410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000">
                <a:latin typeface="Arial" panose="020B0604020202020204" pitchFamily="34" charset="0"/>
              </a:rPr>
              <a:t>5,8dm</a:t>
            </a:r>
            <a:r>
              <a:rPr lang="en-US" altLang="vi-VN" sz="2000" b="1" baseline="30000">
                <a:latin typeface="Arial" panose="020B0604020202020204" pitchFamily="34" charset="0"/>
              </a:rPr>
              <a:t>3 </a:t>
            </a:r>
            <a:r>
              <a:rPr lang="en-US" altLang="vi-VN" sz="2000">
                <a:latin typeface="Arial" panose="020B0604020202020204" pitchFamily="34" charset="0"/>
              </a:rPr>
              <a:t> = …………..cm</a:t>
            </a:r>
            <a:r>
              <a:rPr lang="en-US" altLang="vi-VN" sz="2000" b="1" baseline="30000"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16404" name="Text Box 20"/>
          <p:cNvSpPr txBox="1">
            <a:spLocks noChangeArrowheads="1"/>
          </p:cNvSpPr>
          <p:nvPr/>
        </p:nvSpPr>
        <p:spPr bwMode="auto">
          <a:xfrm>
            <a:off x="1143000" y="3733800"/>
            <a:ext cx="5562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000">
                <a:latin typeface="Arial" panose="020B0604020202020204" pitchFamily="34" charset="0"/>
              </a:rPr>
              <a:t>375dm</a:t>
            </a:r>
            <a:r>
              <a:rPr lang="en-US" altLang="vi-VN" sz="2000" b="1" baseline="30000">
                <a:latin typeface="Arial" panose="020B0604020202020204" pitchFamily="34" charset="0"/>
              </a:rPr>
              <a:t>3</a:t>
            </a:r>
            <a:r>
              <a:rPr lang="en-US" altLang="vi-VN" sz="2000">
                <a:latin typeface="Arial" panose="020B0604020202020204" pitchFamily="34" charset="0"/>
              </a:rPr>
              <a:t>  = ………….cm</a:t>
            </a:r>
            <a:r>
              <a:rPr lang="en-US" altLang="vi-VN" sz="2000" b="1" baseline="30000"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16412" name="Text Box 28"/>
          <p:cNvSpPr txBox="1">
            <a:spLocks noChangeArrowheads="1"/>
          </p:cNvSpPr>
          <p:nvPr/>
        </p:nvSpPr>
        <p:spPr bwMode="auto">
          <a:xfrm>
            <a:off x="6276749" y="4155064"/>
            <a:ext cx="13049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000">
                <a:solidFill>
                  <a:srgbClr val="FF0000"/>
                </a:solidFill>
                <a:latin typeface="Arial" panose="020B0604020202020204" pitchFamily="34" charset="0"/>
              </a:rPr>
              <a:t>0,8dm</a:t>
            </a:r>
            <a:r>
              <a:rPr lang="en-US" altLang="vi-VN" sz="2000" b="1" baseline="30000">
                <a:solidFill>
                  <a:srgbClr val="FF0000"/>
                </a:solidFill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8201" name="AutoShape 64"/>
          <p:cNvSpPr>
            <a:spLocks noChangeAspect="1" noChangeArrowheads="1" noTextEdit="1"/>
          </p:cNvSpPr>
          <p:nvPr/>
        </p:nvSpPr>
        <p:spPr bwMode="auto">
          <a:xfrm>
            <a:off x="990600" y="4749800"/>
            <a:ext cx="609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/>
          </a:p>
        </p:txBody>
      </p:sp>
      <p:grpSp>
        <p:nvGrpSpPr>
          <p:cNvPr id="2" name="Group 89"/>
          <p:cNvGrpSpPr>
            <a:grpSpLocks/>
          </p:cNvGrpSpPr>
          <p:nvPr/>
        </p:nvGrpSpPr>
        <p:grpSpPr bwMode="auto">
          <a:xfrm>
            <a:off x="4905149" y="4120139"/>
            <a:ext cx="1666875" cy="687388"/>
            <a:chOff x="630" y="3001"/>
            <a:chExt cx="679" cy="433"/>
          </a:xfrm>
        </p:grpSpPr>
        <p:sp>
          <p:nvSpPr>
            <p:cNvPr id="8217" name="Text Box 61"/>
            <p:cNvSpPr txBox="1">
              <a:spLocks noChangeArrowheads="1"/>
            </p:cNvSpPr>
            <p:nvPr/>
          </p:nvSpPr>
          <p:spPr bwMode="auto">
            <a:xfrm>
              <a:off x="862" y="3024"/>
              <a:ext cx="447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vi-VN" sz="2000">
                  <a:solidFill>
                    <a:srgbClr val="FF0000"/>
                  </a:solidFill>
                  <a:latin typeface="Arial" panose="020B0604020202020204" pitchFamily="34" charset="0"/>
                </a:rPr>
                <a:t>dm</a:t>
              </a:r>
              <a:r>
                <a:rPr lang="en-US" altLang="vi-VN" sz="2000" b="1" baseline="30000">
                  <a:solidFill>
                    <a:srgbClr val="FF0000"/>
                  </a:solidFill>
                  <a:latin typeface="Arial" panose="020B0604020202020204" pitchFamily="34" charset="0"/>
                </a:rPr>
                <a:t>3</a:t>
              </a:r>
              <a:r>
                <a:rPr lang="en-US" altLang="vi-VN" sz="2000" b="1">
                  <a:solidFill>
                    <a:srgbClr val="FF0000"/>
                  </a:solidFill>
                  <a:latin typeface="Arial" panose="020B0604020202020204" pitchFamily="34" charset="0"/>
                </a:rPr>
                <a:t> =</a:t>
              </a:r>
              <a:endParaRPr lang="en-US" altLang="vi-VN" sz="2000" b="1" baseline="3000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grpSp>
          <p:nvGrpSpPr>
            <p:cNvPr id="8218" name="Group 70"/>
            <p:cNvGrpSpPr>
              <a:grpSpLocks/>
            </p:cNvGrpSpPr>
            <p:nvPr/>
          </p:nvGrpSpPr>
          <p:grpSpPr bwMode="auto">
            <a:xfrm>
              <a:off x="630" y="3001"/>
              <a:ext cx="232" cy="433"/>
              <a:chOff x="630" y="3001"/>
              <a:chExt cx="232" cy="433"/>
            </a:xfrm>
          </p:grpSpPr>
          <p:sp>
            <p:nvSpPr>
              <p:cNvPr id="8219" name="Line 65"/>
              <p:cNvSpPr>
                <a:spLocks noChangeShapeType="1"/>
              </p:cNvSpPr>
              <p:nvPr/>
            </p:nvSpPr>
            <p:spPr bwMode="auto">
              <a:xfrm>
                <a:off x="630" y="3215"/>
                <a:ext cx="232" cy="1"/>
              </a:xfrm>
              <a:prstGeom prst="line">
                <a:avLst/>
              </a:prstGeom>
              <a:noFill/>
              <a:ln w="25400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>
                  <a:solidFill>
                    <a:srgbClr val="FF0000"/>
                  </a:solidFill>
                </a:endParaRPr>
              </a:p>
            </p:txBody>
          </p:sp>
          <p:sp>
            <p:nvSpPr>
              <p:cNvPr id="8220" name="Rectangle 66"/>
              <p:cNvSpPr>
                <a:spLocks noChangeArrowheads="1"/>
              </p:cNvSpPr>
              <p:nvPr/>
            </p:nvSpPr>
            <p:spPr bwMode="auto">
              <a:xfrm>
                <a:off x="711" y="3240"/>
                <a:ext cx="58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n-US" altLang="vi-VN" sz="2000" b="1">
                    <a:solidFill>
                      <a:srgbClr val="FF0000"/>
                    </a:solidFill>
                    <a:latin typeface="Arial" panose="020B0604020202020204" pitchFamily="34" charset="0"/>
                  </a:rPr>
                  <a:t>5</a:t>
                </a:r>
              </a:p>
            </p:txBody>
          </p:sp>
          <p:sp>
            <p:nvSpPr>
              <p:cNvPr id="8221" name="Rectangle 67"/>
              <p:cNvSpPr>
                <a:spLocks noChangeArrowheads="1"/>
              </p:cNvSpPr>
              <p:nvPr/>
            </p:nvSpPr>
            <p:spPr bwMode="auto">
              <a:xfrm>
                <a:off x="714" y="3001"/>
                <a:ext cx="58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n-US" altLang="vi-VN" sz="2000" b="1">
                    <a:solidFill>
                      <a:srgbClr val="FF0000"/>
                    </a:solidFill>
                    <a:latin typeface="Arial" panose="020B0604020202020204" pitchFamily="34" charset="0"/>
                  </a:rPr>
                  <a:t>4</a:t>
                </a:r>
              </a:p>
            </p:txBody>
          </p:sp>
        </p:grpSp>
      </p:grpSp>
      <p:sp>
        <p:nvSpPr>
          <p:cNvPr id="16456" name="Rectangle 72"/>
          <p:cNvSpPr>
            <a:spLocks noChangeArrowheads="1"/>
          </p:cNvSpPr>
          <p:nvPr/>
        </p:nvSpPr>
        <p:spPr bwMode="auto">
          <a:xfrm>
            <a:off x="2590800" y="2667000"/>
            <a:ext cx="7556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000" b="1">
                <a:solidFill>
                  <a:srgbClr val="FF3300"/>
                </a:solidFill>
                <a:latin typeface="Arial" panose="020B0604020202020204" pitchFamily="34" charset="0"/>
              </a:rPr>
              <a:t>1000</a:t>
            </a:r>
          </a:p>
        </p:txBody>
      </p:sp>
      <p:sp>
        <p:nvSpPr>
          <p:cNvPr id="16457" name="Text Box 73"/>
          <p:cNvSpPr txBox="1">
            <a:spLocks noChangeArrowheads="1"/>
          </p:cNvSpPr>
          <p:nvPr/>
        </p:nvSpPr>
        <p:spPr bwMode="auto">
          <a:xfrm>
            <a:off x="2590800" y="3276600"/>
            <a:ext cx="1143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000" b="1">
                <a:solidFill>
                  <a:srgbClr val="FF3300"/>
                </a:solidFill>
                <a:latin typeface="Arial" panose="020B0604020202020204" pitchFamily="34" charset="0"/>
              </a:rPr>
              <a:t>5800</a:t>
            </a:r>
          </a:p>
        </p:txBody>
      </p:sp>
      <p:sp>
        <p:nvSpPr>
          <p:cNvPr id="16458" name="Text Box 74"/>
          <p:cNvSpPr txBox="1">
            <a:spLocks noChangeArrowheads="1"/>
          </p:cNvSpPr>
          <p:nvPr/>
        </p:nvSpPr>
        <p:spPr bwMode="auto">
          <a:xfrm>
            <a:off x="2438400" y="3733800"/>
            <a:ext cx="1905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000" b="1">
                <a:solidFill>
                  <a:srgbClr val="FF3300"/>
                </a:solidFill>
                <a:latin typeface="Arial" panose="020B0604020202020204" pitchFamily="34" charset="0"/>
              </a:rPr>
              <a:t>375 000</a:t>
            </a:r>
          </a:p>
        </p:txBody>
      </p:sp>
      <p:grpSp>
        <p:nvGrpSpPr>
          <p:cNvPr id="4" name="Group 83"/>
          <p:cNvGrpSpPr>
            <a:grpSpLocks/>
          </p:cNvGrpSpPr>
          <p:nvPr/>
        </p:nvGrpSpPr>
        <p:grpSpPr bwMode="auto">
          <a:xfrm>
            <a:off x="1093788" y="4114800"/>
            <a:ext cx="3706812" cy="687388"/>
            <a:chOff x="515" y="2592"/>
            <a:chExt cx="3373" cy="433"/>
          </a:xfrm>
        </p:grpSpPr>
        <p:sp>
          <p:nvSpPr>
            <p:cNvPr id="8212" name="Text Box 21"/>
            <p:cNvSpPr txBox="1">
              <a:spLocks noChangeArrowheads="1"/>
            </p:cNvSpPr>
            <p:nvPr/>
          </p:nvSpPr>
          <p:spPr bwMode="auto">
            <a:xfrm>
              <a:off x="768" y="2640"/>
              <a:ext cx="312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vi-VN" sz="2000">
                  <a:latin typeface="Arial" panose="020B0604020202020204" pitchFamily="34" charset="0"/>
                </a:rPr>
                <a:t>dm</a:t>
              </a:r>
              <a:r>
                <a:rPr lang="en-US" altLang="vi-VN" sz="2000" b="1" baseline="30000">
                  <a:latin typeface="Arial" panose="020B0604020202020204" pitchFamily="34" charset="0"/>
                </a:rPr>
                <a:t>3</a:t>
              </a:r>
              <a:r>
                <a:rPr lang="en-US" altLang="vi-VN" sz="2000">
                  <a:latin typeface="Arial" panose="020B0604020202020204" pitchFamily="34" charset="0"/>
                </a:rPr>
                <a:t>  = ……………....cm</a:t>
              </a:r>
              <a:r>
                <a:rPr lang="en-US" altLang="vi-VN" sz="2000" b="1" baseline="30000">
                  <a:latin typeface="Arial" panose="020B0604020202020204" pitchFamily="34" charset="0"/>
                </a:rPr>
                <a:t>3</a:t>
              </a:r>
            </a:p>
          </p:txBody>
        </p:sp>
        <p:grpSp>
          <p:nvGrpSpPr>
            <p:cNvPr id="8213" name="Group 75"/>
            <p:cNvGrpSpPr>
              <a:grpSpLocks/>
            </p:cNvGrpSpPr>
            <p:nvPr/>
          </p:nvGrpSpPr>
          <p:grpSpPr bwMode="auto">
            <a:xfrm>
              <a:off x="515" y="2592"/>
              <a:ext cx="232" cy="433"/>
              <a:chOff x="675" y="3001"/>
              <a:chExt cx="232" cy="433"/>
            </a:xfrm>
          </p:grpSpPr>
          <p:sp>
            <p:nvSpPr>
              <p:cNvPr id="8214" name="Line 76"/>
              <p:cNvSpPr>
                <a:spLocks noChangeShapeType="1"/>
              </p:cNvSpPr>
              <p:nvPr/>
            </p:nvSpPr>
            <p:spPr bwMode="auto">
              <a:xfrm>
                <a:off x="675" y="3215"/>
                <a:ext cx="232" cy="1"/>
              </a:xfrm>
              <a:prstGeom prst="line">
                <a:avLst/>
              </a:prstGeom>
              <a:noFill/>
              <a:ln w="25400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8215" name="Rectangle 77"/>
              <p:cNvSpPr>
                <a:spLocks noChangeArrowheads="1"/>
              </p:cNvSpPr>
              <p:nvPr/>
            </p:nvSpPr>
            <p:spPr bwMode="auto">
              <a:xfrm>
                <a:off x="711" y="3240"/>
                <a:ext cx="90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n-US" altLang="vi-VN" sz="2000" b="1">
                    <a:latin typeface="Arial" panose="020B0604020202020204" pitchFamily="34" charset="0"/>
                  </a:rPr>
                  <a:t>5</a:t>
                </a:r>
              </a:p>
            </p:txBody>
          </p:sp>
          <p:sp>
            <p:nvSpPr>
              <p:cNvPr id="8216" name="Rectangle 78"/>
              <p:cNvSpPr>
                <a:spLocks noChangeArrowheads="1"/>
              </p:cNvSpPr>
              <p:nvPr/>
            </p:nvSpPr>
            <p:spPr bwMode="auto">
              <a:xfrm>
                <a:off x="714" y="3001"/>
                <a:ext cx="90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n-US" altLang="vi-VN" sz="2000" b="1">
                    <a:latin typeface="Arial" panose="020B0604020202020204" pitchFamily="34" charset="0"/>
                  </a:rPr>
                  <a:t>4</a:t>
                </a:r>
              </a:p>
            </p:txBody>
          </p:sp>
        </p:grpSp>
      </p:grpSp>
      <p:sp>
        <p:nvSpPr>
          <p:cNvPr id="16468" name="Text Box 84"/>
          <p:cNvSpPr txBox="1">
            <a:spLocks noChangeArrowheads="1"/>
          </p:cNvSpPr>
          <p:nvPr/>
        </p:nvSpPr>
        <p:spPr bwMode="auto">
          <a:xfrm>
            <a:off x="2590800" y="4191000"/>
            <a:ext cx="914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000" b="1">
                <a:solidFill>
                  <a:srgbClr val="FF3300"/>
                </a:solidFill>
                <a:latin typeface="Arial" panose="020B0604020202020204" pitchFamily="34" charset="0"/>
              </a:rPr>
              <a:t>800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343400" y="4148137"/>
            <a:ext cx="4800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vi-VN"/>
              <a:t>  ( </a:t>
            </a:r>
            <a:r>
              <a:rPr lang="en-US" altLang="vi-VN">
                <a:solidFill>
                  <a:srgbClr val="0000CC"/>
                </a:solidFill>
              </a:rPr>
              <a:t>                               </a:t>
            </a:r>
            <a:r>
              <a:rPr lang="en-US" altLang="vi-VN"/>
              <a:t>   )</a:t>
            </a:r>
          </a:p>
        </p:txBody>
      </p:sp>
      <p:grpSp>
        <p:nvGrpSpPr>
          <p:cNvPr id="132" name="Group 131"/>
          <p:cNvGrpSpPr/>
          <p:nvPr/>
        </p:nvGrpSpPr>
        <p:grpSpPr>
          <a:xfrm>
            <a:off x="1011382" y="340380"/>
            <a:ext cx="7105650" cy="538519"/>
            <a:chOff x="1066800" y="243832"/>
            <a:chExt cx="7105650" cy="538519"/>
          </a:xfrm>
        </p:grpSpPr>
        <p:sp>
          <p:nvSpPr>
            <p:cNvPr id="133" name="Text Box 6"/>
            <p:cNvSpPr txBox="1">
              <a:spLocks noChangeArrowheads="1"/>
            </p:cNvSpPr>
            <p:nvPr/>
          </p:nvSpPr>
          <p:spPr bwMode="auto">
            <a:xfrm>
              <a:off x="1066800" y="243832"/>
              <a:ext cx="710565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vi-VN" sz="2800" b="1" smtClean="0">
                  <a:solidFill>
                    <a:srgbClr val="FF3300"/>
                  </a:solidFill>
                  <a:latin typeface="Arial" panose="020B0604020202020204" pitchFamily="34" charset="0"/>
                </a:rPr>
                <a:t>XĂNG-TI-MÉT KHỐI. ĐỀ-XI-MÉT KHỐI</a:t>
              </a:r>
              <a:endParaRPr lang="en-US" altLang="vi-VN" sz="2800" b="1">
                <a:solidFill>
                  <a:srgbClr val="FF3300"/>
                </a:solidFill>
                <a:latin typeface="Arial" panose="020B0604020202020204" pitchFamily="34" charset="0"/>
              </a:endParaRPr>
            </a:p>
          </p:txBody>
        </p:sp>
        <p:cxnSp>
          <p:nvCxnSpPr>
            <p:cNvPr id="134" name="Straight Connector 133"/>
            <p:cNvCxnSpPr/>
            <p:nvPr/>
          </p:nvCxnSpPr>
          <p:spPr>
            <a:xfrm>
              <a:off x="2943225" y="782351"/>
              <a:ext cx="3581400" cy="0"/>
            </a:xfrm>
            <a:prstGeom prst="line">
              <a:avLst/>
            </a:prstGeom>
            <a:ln w="3810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51" name="Text Box 43"/>
          <p:cNvSpPr txBox="1">
            <a:spLocks noChangeArrowheads="1"/>
          </p:cNvSpPr>
          <p:nvPr/>
        </p:nvSpPr>
        <p:spPr bwMode="auto">
          <a:xfrm>
            <a:off x="497032" y="1850450"/>
            <a:ext cx="7620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 typeface="Wingdings" panose="05000000000000000000" pitchFamily="2" charset="2"/>
              <a:buChar char="v"/>
            </a:pPr>
            <a:r>
              <a:rPr lang="en-US" altLang="vi-VN" b="1">
                <a:latin typeface="Arial" panose="020B0604020202020204" pitchFamily="34" charset="0"/>
              </a:rPr>
              <a:t>Nếu đúng ghi Đ, sai ghi S: </a:t>
            </a:r>
          </a:p>
          <a:p>
            <a:pPr>
              <a:spcBef>
                <a:spcPct val="50000"/>
              </a:spcBef>
            </a:pPr>
            <a:endParaRPr lang="en-US" altLang="vi-VN" b="1">
              <a:latin typeface="Arial" panose="020B0604020202020204" pitchFamily="34" charset="0"/>
            </a:endParaRPr>
          </a:p>
        </p:txBody>
      </p:sp>
      <p:sp>
        <p:nvSpPr>
          <p:cNvPr id="17452" name="Text Box 44"/>
          <p:cNvSpPr txBox="1">
            <a:spLocks noChangeArrowheads="1"/>
          </p:cNvSpPr>
          <p:nvPr/>
        </p:nvSpPr>
        <p:spPr bwMode="auto">
          <a:xfrm>
            <a:off x="344632" y="2491416"/>
            <a:ext cx="7924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000">
                <a:latin typeface="Arial" panose="020B0604020202020204" pitchFamily="34" charset="0"/>
              </a:rPr>
              <a:t>1/ Xăng-ti-mét khối là thể tích của hình lập phương có cạnh dài 1dm.  </a:t>
            </a:r>
          </a:p>
        </p:txBody>
      </p:sp>
      <p:sp>
        <p:nvSpPr>
          <p:cNvPr id="17454" name="Rectangle 46"/>
          <p:cNvSpPr>
            <a:spLocks noChangeArrowheads="1"/>
          </p:cNvSpPr>
          <p:nvPr/>
        </p:nvSpPr>
        <p:spPr bwMode="auto">
          <a:xfrm>
            <a:off x="8421832" y="2491416"/>
            <a:ext cx="533400" cy="4572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vi-VN" sz="2000" b="1">
                <a:solidFill>
                  <a:srgbClr val="FF3399"/>
                </a:solidFill>
                <a:latin typeface="Arial" panose="020B0604020202020204" pitchFamily="34" charset="0"/>
              </a:rPr>
              <a:t>S</a:t>
            </a:r>
          </a:p>
        </p:txBody>
      </p:sp>
      <p:sp>
        <p:nvSpPr>
          <p:cNvPr id="17456" name="Text Box 48"/>
          <p:cNvSpPr txBox="1">
            <a:spLocks noChangeArrowheads="1"/>
          </p:cNvSpPr>
          <p:nvPr/>
        </p:nvSpPr>
        <p:spPr bwMode="auto">
          <a:xfrm>
            <a:off x="268432" y="3329616"/>
            <a:ext cx="8153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000">
                <a:latin typeface="Arial" panose="020B0604020202020204" pitchFamily="34" charset="0"/>
              </a:rPr>
              <a:t> 2/ Đề-xi-mét khối là thể tích của hình lập phương có cạnh dài 1dm.</a:t>
            </a:r>
          </a:p>
        </p:txBody>
      </p:sp>
      <p:sp>
        <p:nvSpPr>
          <p:cNvPr id="17457" name="Rectangle 49"/>
          <p:cNvSpPr>
            <a:spLocks noChangeArrowheads="1"/>
          </p:cNvSpPr>
          <p:nvPr/>
        </p:nvSpPr>
        <p:spPr bwMode="auto">
          <a:xfrm>
            <a:off x="8421832" y="3329616"/>
            <a:ext cx="533400" cy="4572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vi-VN" sz="2000" b="1">
                <a:solidFill>
                  <a:srgbClr val="FF3399"/>
                </a:solidFill>
                <a:latin typeface="Arial" panose="020B0604020202020204" pitchFamily="34" charset="0"/>
              </a:rPr>
              <a:t>Đ</a:t>
            </a:r>
          </a:p>
        </p:txBody>
      </p:sp>
      <p:sp>
        <p:nvSpPr>
          <p:cNvPr id="17458" name="Rectangle 50"/>
          <p:cNvSpPr>
            <a:spLocks noChangeArrowheads="1"/>
          </p:cNvSpPr>
          <p:nvPr/>
        </p:nvSpPr>
        <p:spPr bwMode="auto">
          <a:xfrm>
            <a:off x="3621232" y="4091616"/>
            <a:ext cx="533400" cy="4572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vi-VN" sz="2000" b="1">
                <a:solidFill>
                  <a:srgbClr val="FF3399"/>
                </a:solidFill>
                <a:latin typeface="Arial" panose="020B0604020202020204" pitchFamily="34" charset="0"/>
              </a:rPr>
              <a:t>Đ</a:t>
            </a:r>
          </a:p>
        </p:txBody>
      </p:sp>
      <p:sp>
        <p:nvSpPr>
          <p:cNvPr id="17459" name="Text Box 51"/>
          <p:cNvSpPr txBox="1">
            <a:spLocks noChangeArrowheads="1"/>
          </p:cNvSpPr>
          <p:nvPr/>
        </p:nvSpPr>
        <p:spPr bwMode="auto">
          <a:xfrm>
            <a:off x="268432" y="4091616"/>
            <a:ext cx="3124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000">
                <a:latin typeface="Arial" panose="020B0604020202020204" pitchFamily="34" charset="0"/>
              </a:rPr>
              <a:t> 3/ 1dm</a:t>
            </a:r>
            <a:r>
              <a:rPr lang="en-US" altLang="vi-VN" sz="2000" b="1" baseline="30000">
                <a:latin typeface="Arial" panose="020B0604020202020204" pitchFamily="34" charset="0"/>
              </a:rPr>
              <a:t>3</a:t>
            </a:r>
            <a:r>
              <a:rPr lang="en-US" altLang="vi-VN" sz="2000">
                <a:latin typeface="Arial" panose="020B0604020202020204" pitchFamily="34" charset="0"/>
              </a:rPr>
              <a:t>   = 1000cm</a:t>
            </a:r>
            <a:r>
              <a:rPr lang="en-US" altLang="vi-VN" sz="2000" b="1" baseline="30000">
                <a:latin typeface="Arial" panose="020B0604020202020204" pitchFamily="34" charset="0"/>
              </a:rPr>
              <a:t>3</a:t>
            </a:r>
            <a:r>
              <a:rPr lang="en-US" altLang="vi-VN" sz="2000" b="1">
                <a:latin typeface="Arial" panose="020B0604020202020204" pitchFamily="34" charset="0"/>
              </a:rPr>
              <a:t> .</a:t>
            </a:r>
            <a:r>
              <a:rPr lang="en-US" altLang="vi-VN" sz="200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7464" name="Text Box 56"/>
          <p:cNvSpPr txBox="1">
            <a:spLocks noChangeArrowheads="1"/>
          </p:cNvSpPr>
          <p:nvPr/>
        </p:nvSpPr>
        <p:spPr bwMode="auto">
          <a:xfrm>
            <a:off x="344632" y="4625016"/>
            <a:ext cx="3048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000">
                <a:latin typeface="Arial" panose="020B0604020202020204" pitchFamily="34" charset="0"/>
              </a:rPr>
              <a:t>4/ 1cm</a:t>
            </a:r>
            <a:r>
              <a:rPr lang="en-US" altLang="vi-VN" sz="2000" b="1" baseline="30000">
                <a:latin typeface="Arial" panose="020B0604020202020204" pitchFamily="34" charset="0"/>
              </a:rPr>
              <a:t>3</a:t>
            </a:r>
            <a:r>
              <a:rPr lang="en-US" altLang="vi-VN" sz="2000">
                <a:latin typeface="Arial" panose="020B0604020202020204" pitchFamily="34" charset="0"/>
              </a:rPr>
              <a:t>  = 1000dm</a:t>
            </a:r>
            <a:r>
              <a:rPr lang="en-US" altLang="vi-VN" sz="2000" b="1" baseline="30000">
                <a:latin typeface="Arial" panose="020B0604020202020204" pitchFamily="34" charset="0"/>
              </a:rPr>
              <a:t>3 </a:t>
            </a:r>
            <a:r>
              <a:rPr lang="en-US" altLang="vi-VN" sz="2000" b="1">
                <a:latin typeface="Arial" panose="020B0604020202020204" pitchFamily="34" charset="0"/>
              </a:rPr>
              <a:t> .</a:t>
            </a:r>
          </a:p>
        </p:txBody>
      </p:sp>
      <p:sp>
        <p:nvSpPr>
          <p:cNvPr id="17468" name="Rectangle 60"/>
          <p:cNvSpPr>
            <a:spLocks noChangeArrowheads="1"/>
          </p:cNvSpPr>
          <p:nvPr/>
        </p:nvSpPr>
        <p:spPr bwMode="auto">
          <a:xfrm>
            <a:off x="3545032" y="4701216"/>
            <a:ext cx="533400" cy="4572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vi-VN" sz="2000" b="1">
                <a:solidFill>
                  <a:srgbClr val="FF3399"/>
                </a:solidFill>
                <a:latin typeface="Arial" panose="020B0604020202020204" pitchFamily="34" charset="0"/>
              </a:rPr>
              <a:t>S</a:t>
            </a: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2590800" y="1069820"/>
            <a:ext cx="4038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 typeface="Wingdings" panose="05000000000000000000" pitchFamily="2" charset="2"/>
              <a:buChar char="v"/>
            </a:pPr>
            <a:r>
              <a:rPr lang="en-US" altLang="vi-VN" sz="2000" b="1">
                <a:latin typeface="Arial" panose="020B0604020202020204" pitchFamily="34" charset="0"/>
              </a:rPr>
              <a:t>Hoạt động 4:  Luyện tập</a:t>
            </a:r>
            <a:r>
              <a:rPr lang="en-US" altLang="vi-VN" sz="1800" b="1">
                <a:latin typeface="Arial" panose="020B0604020202020204" pitchFamily="34" charset="0"/>
              </a:rPr>
              <a:t> 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1011382" y="340380"/>
            <a:ext cx="7105650" cy="538519"/>
            <a:chOff x="1066800" y="243832"/>
            <a:chExt cx="7105650" cy="538519"/>
          </a:xfrm>
        </p:grpSpPr>
        <p:sp>
          <p:nvSpPr>
            <p:cNvPr id="16" name="Text Box 6"/>
            <p:cNvSpPr txBox="1">
              <a:spLocks noChangeArrowheads="1"/>
            </p:cNvSpPr>
            <p:nvPr/>
          </p:nvSpPr>
          <p:spPr bwMode="auto">
            <a:xfrm>
              <a:off x="1066800" y="243832"/>
              <a:ext cx="710565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vi-VN" sz="2800" b="1" smtClean="0">
                  <a:solidFill>
                    <a:srgbClr val="FF3300"/>
                  </a:solidFill>
                  <a:latin typeface="Arial" panose="020B0604020202020204" pitchFamily="34" charset="0"/>
                </a:rPr>
                <a:t>XĂNG-TI-MÉT KHỐI. ĐỀ-XI-MÉT KHỐI</a:t>
              </a:r>
              <a:endParaRPr lang="en-US" altLang="vi-VN" sz="2800" b="1">
                <a:solidFill>
                  <a:srgbClr val="FF3300"/>
                </a:solidFill>
                <a:latin typeface="Arial" panose="020B0604020202020204" pitchFamily="34" charset="0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>
              <a:off x="2943225" y="782351"/>
              <a:ext cx="3581400" cy="0"/>
            </a:xfrm>
            <a:prstGeom prst="line">
              <a:avLst/>
            </a:prstGeom>
            <a:ln w="3810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745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745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745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745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745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1745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1745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1746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1746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51" grpId="0"/>
      <p:bldP spid="17452" grpId="0"/>
      <p:bldP spid="17454" grpId="0" animBg="1"/>
      <p:bldP spid="17456" grpId="0"/>
      <p:bldP spid="17457" grpId="0" animBg="1"/>
      <p:bldP spid="17458" grpId="0" animBg="1"/>
      <p:bldP spid="17459" grpId="0"/>
      <p:bldP spid="17464" grpId="0"/>
      <p:bldP spid="1746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9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2&quot;/&gt;&lt;property id=&quot;20307&quot; value=&quot;256&quot;/&gt;&lt;/object&gt;&lt;object type=&quot;3&quot; unique_id=&quot;10005&quot;&gt;&lt;property id=&quot;20148&quot; value=&quot;5&quot;/&gt;&lt;property id=&quot;20300&quot; value=&quot;Slide 3&quot;/&gt;&lt;property id=&quot;20307&quot; value=&quot;257&quot;/&gt;&lt;/object&gt;&lt;object type=&quot;3&quot; unique_id=&quot;10006&quot;&gt;&lt;property id=&quot;20148&quot; value=&quot;5&quot;/&gt;&lt;property id=&quot;20300&quot; value=&quot;Slide 4&quot;/&gt;&lt;property id=&quot;20307&quot; value=&quot;258&quot;/&gt;&lt;/object&gt;&lt;object type=&quot;3&quot; unique_id=&quot;10008&quot;&gt;&lt;property id=&quot;20148&quot; value=&quot;5&quot;/&gt;&lt;property id=&quot;20300&quot; value=&quot;Slide 6&quot;/&gt;&lt;property id=&quot;20307&quot; value=&quot;265&quot;/&gt;&lt;/object&gt;&lt;object type=&quot;3&quot; unique_id=&quot;10009&quot;&gt;&lt;property id=&quot;20148&quot; value=&quot;5&quot;/&gt;&lt;property id=&quot;20300&quot; value=&quot;Slide 7&quot;/&gt;&lt;property id=&quot;20307&quot; value=&quot;261&quot;/&gt;&lt;/object&gt;&lt;object type=&quot;3&quot; unique_id=&quot;10010&quot;&gt;&lt;property id=&quot;20148&quot; value=&quot;5&quot;/&gt;&lt;property id=&quot;20300&quot; value=&quot;Slide 8&quot;/&gt;&lt;property id=&quot;20307&quot; value=&quot;262&quot;/&gt;&lt;/object&gt;&lt;object type=&quot;3&quot; unique_id=&quot;10671&quot;&gt;&lt;property id=&quot;20148&quot; value=&quot;5&quot;/&gt;&lt;property id=&quot;20300&quot; value=&quot;Slide 5&quot;/&gt;&lt;property id=&quot;20307&quot; value=&quot;267&quot;/&gt;&lt;/object&gt;&lt;object type=&quot;3&quot; unique_id=&quot;10825&quot;&gt;&lt;property id=&quot;20148&quot; value=&quot;5&quot;/&gt;&lt;property id=&quot;20300&quot; value=&quot;Slide 1&quot;/&gt;&lt;property id=&quot;20307&quot; value=&quot;268&quot;/&gt;&lt;/object&gt;&lt;object type=&quot;3&quot; unique_id=&quot;10866&quot;&gt;&lt;property id=&quot;20148&quot; value=&quot;5&quot;/&gt;&lt;property id=&quot;20300&quot; value=&quot;Slide 9&quot;/&gt;&lt;property id=&quot;20307&quot; value=&quot;269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Balloons">
  <a:themeElements>
    <a:clrScheme name="Balloons 8">
      <a:dk1>
        <a:srgbClr val="006699"/>
      </a:dk1>
      <a:lt1>
        <a:srgbClr val="FFFFFF"/>
      </a:lt1>
      <a:dk2>
        <a:srgbClr val="006666"/>
      </a:dk2>
      <a:lt2>
        <a:srgbClr val="FFFFCC"/>
      </a:lt2>
      <a:accent1>
        <a:srgbClr val="EDFAD2"/>
      </a:accent1>
      <a:accent2>
        <a:srgbClr val="EBF7FF"/>
      </a:accent2>
      <a:accent3>
        <a:srgbClr val="FFFFFF"/>
      </a:accent3>
      <a:accent4>
        <a:srgbClr val="005682"/>
      </a:accent4>
      <a:accent5>
        <a:srgbClr val="F4FCE5"/>
      </a:accent5>
      <a:accent6>
        <a:srgbClr val="D5E0E7"/>
      </a:accent6>
      <a:hlink>
        <a:srgbClr val="CC99FF"/>
      </a:hlink>
      <a:folHlink>
        <a:srgbClr val="F2DFFD"/>
      </a:folHlink>
    </a:clrScheme>
    <a:fontScheme name="Balloon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vi-V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vi-V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Balloons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1235</TotalTime>
  <Words>965</Words>
  <Application>Microsoft Office PowerPoint</Application>
  <PresentationFormat>On-screen Show (4:3)</PresentationFormat>
  <Paragraphs>221</Paragraphs>
  <Slides>21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2" baseType="lpstr">
      <vt:lpstr>Arial</vt:lpstr>
      <vt:lpstr>Calibri</vt:lpstr>
      <vt:lpstr>Calibri Light</vt:lpstr>
      <vt:lpstr>Cambria Math</vt:lpstr>
      <vt:lpstr>Times New Roman</vt:lpstr>
      <vt:lpstr>Verdana</vt:lpstr>
      <vt:lpstr>Wingdings</vt:lpstr>
      <vt:lpstr>Office Theme</vt:lpstr>
      <vt:lpstr>1_Office Theme</vt:lpstr>
      <vt:lpstr>Balloons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1. Kiểm tra bài cũ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Windows User</cp:lastModifiedBy>
  <cp:revision>119</cp:revision>
  <dcterms:created xsi:type="dcterms:W3CDTF">2009-02-06T11:30:47Z</dcterms:created>
  <dcterms:modified xsi:type="dcterms:W3CDTF">2020-05-17T16:10:49Z</dcterms:modified>
</cp:coreProperties>
</file>